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7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78" r:id="rId6"/>
    <p:sldId id="279" r:id="rId7"/>
    <p:sldId id="263" r:id="rId8"/>
    <p:sldId id="265" r:id="rId9"/>
    <p:sldId id="274" r:id="rId10"/>
    <p:sldId id="275" r:id="rId11"/>
    <p:sldId id="312" r:id="rId12"/>
    <p:sldId id="302" r:id="rId13"/>
    <p:sldId id="268" r:id="rId14"/>
    <p:sldId id="259" r:id="rId15"/>
    <p:sldId id="296" r:id="rId16"/>
    <p:sldId id="300" r:id="rId17"/>
    <p:sldId id="307" r:id="rId18"/>
    <p:sldId id="305" r:id="rId19"/>
    <p:sldId id="314" r:id="rId20"/>
    <p:sldId id="315" r:id="rId21"/>
    <p:sldId id="313" r:id="rId22"/>
  </p:sldIdLst>
  <p:sldSz cx="12192000" cy="6858000"/>
  <p:notesSz cx="6881813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ukov Vasiliy S" initials="ZVS" lastIdx="4" clrIdx="0">
    <p:extLst>
      <p:ext uri="{19B8F6BF-5375-455C-9EA6-DF929625EA0E}">
        <p15:presenceInfo xmlns:p15="http://schemas.microsoft.com/office/powerpoint/2012/main" userId="S-1-5-21-4223707372-4155859601-549729124-4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975"/>
    <a:srgbClr val="004C7D"/>
    <a:srgbClr val="F2FCFF"/>
    <a:srgbClr val="3A5F88"/>
    <a:srgbClr val="E9F8FF"/>
    <a:srgbClr val="CCE7FF"/>
    <a:srgbClr val="2A4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6"/>
    <p:restoredTop sz="94706"/>
  </p:normalViewPr>
  <p:slideViewPr>
    <p:cSldViewPr snapToGrid="0" snapToObjects="1">
      <p:cViewPr varScale="1">
        <p:scale>
          <a:sx n="85" d="100"/>
          <a:sy n="85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06349206349198E-2"/>
          <c:y val="0.12800666666666699"/>
          <c:w val="0.94758730158730198"/>
          <c:h val="0.63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Boeing 747-200/300F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2-4BD0-BF49-CED587C6DDC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Boeing 747-400ERF/400F</c:v>
                </c:pt>
              </c:strCache>
            </c:strRef>
          </c:tx>
          <c:spPr>
            <a:solidFill>
              <a:srgbClr val="003B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Tabelle1!$C$2:$C$16</c:f>
              <c:numCache>
                <c:formatCode>General</c:formatCode>
                <c:ptCount val="15"/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2-4BD0-BF49-CED587C6DDC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Boeing 747-8F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Tabelle1!$D$2:$D$16</c:f>
              <c:numCache>
                <c:formatCode>General</c:formatCode>
                <c:ptCount val="15"/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8</c:v>
                </c:pt>
                <c:pt idx="12">
                  <c:v>9</c:v>
                </c:pt>
                <c:pt idx="13">
                  <c:v>11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2-4BD0-BF49-CED587C6DDC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ACMI B-747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Tabelle1!$E$2:$E$16</c:f>
              <c:numCache>
                <c:formatCode>General</c:formatCode>
                <c:ptCount val="15"/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2-4BD0-BF49-CED587C6DDCD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CLA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62-4BD0-BF49-CED587C6DD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Tabelle1!$F$2:$F$16</c:f>
              <c:numCache>
                <c:formatCode>General</c:formatCode>
                <c:ptCount val="15"/>
                <c:pt idx="12">
                  <c:v>2</c:v>
                </c:pt>
                <c:pt idx="13">
                  <c:v>3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62-4BD0-BF49-CED587C6DDCD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Boeing 737</c:v>
                </c:pt>
              </c:strCache>
            </c:strRef>
          </c:tx>
          <c:spPr>
            <a:solidFill>
              <a:srgbClr val="7FC8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Tabelle1!$G$2:$G$16</c:f>
              <c:numCache>
                <c:formatCode>General</c:formatCode>
                <c:ptCount val="15"/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62-4BD0-BF49-CED587C6DD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124092800"/>
        <c:axId val="124094336"/>
      </c:barChart>
      <c:catAx>
        <c:axId val="124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094336"/>
        <c:crosses val="autoZero"/>
        <c:auto val="1"/>
        <c:lblAlgn val="ctr"/>
        <c:lblOffset val="100"/>
        <c:noMultiLvlLbl val="0"/>
      </c:catAx>
      <c:valAx>
        <c:axId val="12409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0216190476190505E-2"/>
          <c:y val="0.84961500000000001"/>
          <c:w val="0.81956761904761899"/>
          <c:h val="0.129805714285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in 1.000 tonnes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Лист1!$C$30:$Q$30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Лист1!$C$31:$Q$31</c:f>
              <c:numCache>
                <c:formatCode>General</c:formatCode>
                <c:ptCount val="15"/>
                <c:pt idx="0">
                  <c:v>17</c:v>
                </c:pt>
                <c:pt idx="1">
                  <c:v>36</c:v>
                </c:pt>
                <c:pt idx="2">
                  <c:v>74</c:v>
                </c:pt>
                <c:pt idx="3">
                  <c:v>95</c:v>
                </c:pt>
                <c:pt idx="4">
                  <c:v>122</c:v>
                </c:pt>
                <c:pt idx="5">
                  <c:v>149</c:v>
                </c:pt>
                <c:pt idx="6">
                  <c:v>240</c:v>
                </c:pt>
                <c:pt idx="7">
                  <c:v>285</c:v>
                </c:pt>
                <c:pt idx="8">
                  <c:v>304</c:v>
                </c:pt>
                <c:pt idx="9">
                  <c:v>346</c:v>
                </c:pt>
                <c:pt idx="10">
                  <c:v>400</c:v>
                </c:pt>
                <c:pt idx="11">
                  <c:v>483</c:v>
                </c:pt>
                <c:pt idx="12">
                  <c:v>621</c:v>
                </c:pt>
                <c:pt idx="13">
                  <c:v>693</c:v>
                </c:pt>
                <c:pt idx="14">
                  <c:v>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7-4D16-BDF0-2CC8B4BB3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66564480"/>
        <c:axId val="66566016"/>
      </c:barChart>
      <c:catAx>
        <c:axId val="66564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66566016"/>
        <c:crosses val="autoZero"/>
        <c:auto val="1"/>
        <c:lblAlgn val="ctr"/>
        <c:lblOffset val="100"/>
        <c:noMultiLvlLbl val="0"/>
      </c:catAx>
      <c:valAx>
        <c:axId val="66566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564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Лист1!$B$60</c:f>
              <c:strCache>
                <c:ptCount val="1"/>
                <c:pt idx="0">
                  <c:v>TKM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Лист1!$C$59:$Q$59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Лист1!$C$60:$Q$60</c:f>
              <c:numCache>
                <c:formatCode>General</c:formatCode>
                <c:ptCount val="15"/>
                <c:pt idx="0">
                  <c:v>250</c:v>
                </c:pt>
                <c:pt idx="1">
                  <c:v>326</c:v>
                </c:pt>
                <c:pt idx="2">
                  <c:v>666</c:v>
                </c:pt>
                <c:pt idx="3">
                  <c:v>859</c:v>
                </c:pt>
                <c:pt idx="4">
                  <c:v>1103</c:v>
                </c:pt>
                <c:pt idx="5">
                  <c:v>1318</c:v>
                </c:pt>
                <c:pt idx="6">
                  <c:v>2057</c:v>
                </c:pt>
                <c:pt idx="7">
                  <c:v>2372</c:v>
                </c:pt>
                <c:pt idx="8">
                  <c:v>2378</c:v>
                </c:pt>
                <c:pt idx="9">
                  <c:v>2609</c:v>
                </c:pt>
                <c:pt idx="10">
                  <c:v>3248</c:v>
                </c:pt>
                <c:pt idx="11">
                  <c:v>4135</c:v>
                </c:pt>
                <c:pt idx="12">
                  <c:v>5143</c:v>
                </c:pt>
                <c:pt idx="13">
                  <c:v>5489</c:v>
                </c:pt>
                <c:pt idx="14">
                  <c:v>5477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5C-4F78-A40B-63C60F67E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51345024"/>
        <c:axId val="151346560"/>
      </c:barChart>
      <c:catAx>
        <c:axId val="15134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ru-RU"/>
          </a:p>
        </c:txPr>
        <c:crossAx val="151346560"/>
        <c:crosses val="autoZero"/>
        <c:auto val="1"/>
        <c:lblAlgn val="ctr"/>
        <c:lblOffset val="100"/>
        <c:noMultiLvlLbl val="0"/>
      </c:catAx>
      <c:valAx>
        <c:axId val="15134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3450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0.86313</cdr:x>
      <cdr:y>0.32453</cdr:y>
    </cdr:from>
    <cdr:to>
      <cdr:x>0.90509</cdr:x>
      <cdr:y>0.37879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00021" y="2531670"/>
          <a:ext cx="490998" cy="423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3ADCBEE-634F-6B43-9C9E-C047E9CC92B8}" type="datetimeFigureOut">
              <a:rPr lang="de-DE" smtClean="0"/>
              <a:t>19.02.2020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CE7E0D1-5558-014F-9930-798BD62B87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E8BE5-5826-436A-814A-A1A6C3DCFF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3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7E0D1-5558-014F-9930-798BD62B874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53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9F94-4483-4DC4-9984-FBC33EF650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8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C09C-FE93-47FC-A0CC-002A628F4B9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C09C-FE93-47FC-A0CC-002A628F4B9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D791-E083-F845-B5EF-1C1BAA22C918}" type="datetime1">
              <a:rPr lang="de-AT" smtClean="0"/>
              <a:t>19.02.2020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93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0E3-1C4E-194A-8514-C29F74377B4D}" type="datetime1">
              <a:rPr lang="de-AT" smtClean="0"/>
              <a:t>19.02.2020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75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D764-0768-7F46-A11E-6B8E2EE0EF3C}" type="datetime1">
              <a:rPr lang="de-AT" smtClean="0"/>
              <a:t>19.02.2020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3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2968" y="135257"/>
            <a:ext cx="5421813" cy="73791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CDAAE-C5B0-CC46-BDEB-F8114A5358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85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930D-7B82-A349-8F65-772B3212A328}" type="datetime1">
              <a:rPr lang="de-AT" smtClean="0"/>
              <a:t>19.02.2020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18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C12F-1FA7-5948-AC5A-AACBA7670E5D}" type="datetime1">
              <a:rPr lang="de-AT" smtClean="0"/>
              <a:t>19.02.2020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03ED-5AD7-9440-911C-7B902E725D60}" type="datetime1">
              <a:rPr lang="de-AT" smtClean="0"/>
              <a:t>19.02.2020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79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4869-F5E7-D04D-B244-C840748C0959}" type="datetime1">
              <a:rPr lang="de-AT" smtClean="0"/>
              <a:t>19.02.2020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88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2C97-E2DC-B242-B193-5A19EA6C484D}" type="datetime1">
              <a:rPr lang="de-AT" smtClean="0"/>
              <a:t>19.02.2020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19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4A6A-759A-7D45-870C-7FE0B16F198F}" type="datetime1">
              <a:rPr lang="de-AT" smtClean="0"/>
              <a:t>19.02.2020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88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F5DB-1CA2-084D-B644-A2BED5B7D11C}" type="datetime1">
              <a:rPr lang="de-AT" smtClean="0"/>
              <a:t>19.02.2020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0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7D3A-64C1-4E45-8EB6-DD6F3534005C}" type="datetime1">
              <a:rPr lang="de-AT" smtClean="0"/>
              <a:t>19.02.2020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13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3F16-B1B6-F949-BAE0-6B3B96A2F3AF}" type="datetime1">
              <a:rPr lang="de-AT" smtClean="0"/>
              <a:t>19.02.2020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EFE8-BF01-B645-BFA5-3A43D5C833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68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3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8955" y="0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Авиакомпания </a:t>
            </a:r>
            <a:r>
              <a:rPr lang="ru-RU" sz="3200" b="1" dirty="0" err="1">
                <a:solidFill>
                  <a:srgbClr val="8A0E6C"/>
                </a:solidFill>
                <a:latin typeface="Franklin Gothic Medium" panose="020B0603020102020204" pitchFamily="34" charset="0"/>
              </a:rPr>
              <a:t>ЭйрБриджКарго</a:t>
            </a:r>
            <a:endParaRPr lang="de-DE" sz="3200" b="1" dirty="0">
              <a:solidFill>
                <a:srgbClr val="8A0E6C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Bild 4">
            <a:extLst>
              <a:ext uri="{FF2B5EF4-FFF2-40B4-BE49-F238E27FC236}">
                <a16:creationId xmlns:a16="http://schemas.microsoft.com/office/drawing/2014/main" id="{B692E9CA-7C53-4AB8-AFE5-98A18F168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712" y="5514239"/>
            <a:ext cx="7320121" cy="5680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069A3-D91E-47E6-A72E-A9A3C77284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062" y="5657784"/>
            <a:ext cx="379711" cy="3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278" y="73928"/>
            <a:ext cx="5421813" cy="73791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Динамичное развитие АВС</a:t>
            </a:r>
            <a:endParaRPr lang="de-DE" sz="2600" b="1" dirty="0">
              <a:solidFill>
                <a:srgbClr val="8A0E6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47034" y="4860837"/>
            <a:ext cx="969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Авиакомпания «</a:t>
            </a:r>
            <a:r>
              <a:rPr lang="ru-RU" dirty="0" err="1">
                <a:solidFill>
                  <a:srgbClr val="003B70"/>
                </a:solidFill>
                <a:latin typeface="Franklin Gothic Book" panose="020B0503020102020204" pitchFamily="34" charset="0"/>
              </a:rPr>
              <a:t>ЭйрБриджКарго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» является одной из наиболее </a:t>
            </a:r>
            <a:r>
              <a:rPr lang="ru-RU" b="1" i="1" dirty="0">
                <a:solidFill>
                  <a:srgbClr val="003B70"/>
                </a:solidFill>
                <a:latin typeface="Franklin Gothic Book" panose="020B0503020102020204" pitchFamily="34" charset="0"/>
              </a:rPr>
              <a:t>динамично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 развивающихся грузовых авиакомпаний в мире с высоким уровнем качества услуг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031" y="5919551"/>
            <a:ext cx="6934916" cy="5381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91356" y="1190681"/>
            <a:ext cx="4784304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96" b="1" dirty="0">
                <a:solidFill>
                  <a:srgbClr val="7FC8F3"/>
                </a:solidFill>
                <a:latin typeface="Franklin Gothic Book" panose="020B0503020102020204" pitchFamily="34" charset="0"/>
              </a:rPr>
              <a:t>Динамика перевезенного тоннажа АВС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604600" y="1166486"/>
            <a:ext cx="4784304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96" b="1" dirty="0">
                <a:solidFill>
                  <a:srgbClr val="7FC8F3"/>
                </a:solidFill>
                <a:latin typeface="Franklin Gothic Book" panose="020B0503020102020204" pitchFamily="34" charset="0"/>
              </a:rPr>
              <a:t>Динамика </a:t>
            </a:r>
            <a:r>
              <a:rPr lang="de-DE" sz="1796" b="1" dirty="0">
                <a:solidFill>
                  <a:srgbClr val="7FC8F3"/>
                </a:solidFill>
                <a:latin typeface="Franklin Gothic Book" panose="020B0503020102020204" pitchFamily="34" charset="0"/>
              </a:rPr>
              <a:t>FTK </a:t>
            </a:r>
            <a:r>
              <a:rPr lang="ru-RU" sz="1796" b="1" dirty="0">
                <a:solidFill>
                  <a:srgbClr val="7FC8F3"/>
                </a:solidFill>
                <a:latin typeface="Franklin Gothic Book" panose="020B0503020102020204" pitchFamily="34" charset="0"/>
              </a:rPr>
              <a:t>АВС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586833"/>
              </p:ext>
            </p:extLst>
          </p:nvPr>
        </p:nvGraphicFramePr>
        <p:xfrm>
          <a:off x="588218" y="1848278"/>
          <a:ext cx="5187442" cy="279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876562"/>
              </p:ext>
            </p:extLst>
          </p:nvPr>
        </p:nvGraphicFramePr>
        <p:xfrm>
          <a:off x="6334125" y="1848278"/>
          <a:ext cx="5325254" cy="279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41108" y="1550245"/>
            <a:ext cx="490859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5" b="1" dirty="0">
                <a:solidFill>
                  <a:schemeClr val="tx2"/>
                </a:solidFill>
              </a:rPr>
              <a:t>+2%</a:t>
            </a:r>
          </a:p>
          <a:p>
            <a:pPr algn="ctr"/>
            <a:r>
              <a:rPr lang="en-US" sz="1155" b="1" dirty="0">
                <a:solidFill>
                  <a:schemeClr val="tx2"/>
                </a:solidFill>
              </a:rPr>
              <a:t> </a:t>
            </a:r>
            <a:r>
              <a:rPr lang="en-US" sz="1155" b="1" dirty="0" err="1">
                <a:solidFill>
                  <a:schemeClr val="tx2"/>
                </a:solidFill>
              </a:rPr>
              <a:t>yoy</a:t>
            </a:r>
            <a:endParaRPr lang="ru-RU" sz="1155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83242" y="1385636"/>
            <a:ext cx="489077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5" b="1" dirty="0">
                <a:solidFill>
                  <a:schemeClr val="tx2"/>
                </a:solidFill>
              </a:rPr>
              <a:t>0%</a:t>
            </a:r>
          </a:p>
          <a:p>
            <a:pPr algn="ctr"/>
            <a:r>
              <a:rPr lang="en-US" sz="1155" b="1" dirty="0">
                <a:solidFill>
                  <a:schemeClr val="tx2"/>
                </a:solidFill>
              </a:rPr>
              <a:t> </a:t>
            </a:r>
            <a:r>
              <a:rPr lang="en-US" sz="1155" b="1" dirty="0" err="1">
                <a:solidFill>
                  <a:schemeClr val="tx2"/>
                </a:solidFill>
              </a:rPr>
              <a:t>yoy</a:t>
            </a:r>
            <a:endParaRPr lang="ru-RU" sz="1155" b="1" dirty="0">
              <a:solidFill>
                <a:schemeClr val="tx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6BA81-47E5-44B2-A77A-15E2F6BECE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769" y="6056329"/>
            <a:ext cx="316748" cy="3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9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8839" y="1029871"/>
            <a:ext cx="10413047" cy="2751902"/>
          </a:xfrm>
        </p:spPr>
        <p:txBody>
          <a:bodyPr>
            <a:noAutofit/>
          </a:bodyPr>
          <a:lstStyle/>
          <a:p>
            <a:pPr marL="445484" indent="-44548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Высококвалифицированные специалисты с опытом работы в области перевозки фармацевтических продуктов</a:t>
            </a:r>
          </a:p>
          <a:p>
            <a:pPr marL="445484" indent="-44548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Боинг 747-8 и Боинг 747-400, оборудованные тремя грузовыми отсеками с возможностью установки и поддержания температуры от 4°C до 29°C</a:t>
            </a:r>
          </a:p>
          <a:p>
            <a:pPr marL="445484" indent="-44548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Полное соответствие существующим отраслевыми требованиям ИАТА о перевозке скоропортящегося груза и стандартам CEIV PHARMA</a:t>
            </a:r>
          </a:p>
          <a:p>
            <a:pPr marL="445484" indent="-44548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12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сертифицированных станций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Envirotainer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QEP в маршрутной сети АВС</a:t>
            </a:r>
          </a:p>
          <a:p>
            <a:pPr marL="445484" indent="-44548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Мониторинг  температурного режима с момента приемки до момента доставки</a:t>
            </a:r>
          </a:p>
          <a:p>
            <a:pPr marL="445484" indent="-445484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Специальные решения по упаковыванию груза и использование теплозащитного покрытия для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паллетизированных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грузов</a:t>
            </a:r>
          </a:p>
          <a:p>
            <a:pPr marL="445484" indent="-445484">
              <a:spcBef>
                <a:spcPts val="935"/>
              </a:spcBef>
              <a:buFont typeface="Wingdings" panose="05000000000000000000" pitchFamily="2" charset="2"/>
              <a:buChar char="§"/>
            </a:pPr>
            <a:endParaRPr lang="de-DE" sz="1600" dirty="0">
              <a:solidFill>
                <a:srgbClr val="3A5F88"/>
              </a:solidFill>
              <a:latin typeface="Franklin Gothic Book" panose="020B0503020102020204" pitchFamily="34" charset="0"/>
              <a:ea typeface="Calibri" charset="0"/>
              <a:cs typeface="Calibri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5B3F11-F509-429B-8512-81111A150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97459"/>
            <a:ext cx="3076575" cy="3250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1A9AC-9D1B-4569-BF78-C6277E40C0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86" y="180753"/>
            <a:ext cx="2259105" cy="613724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DA1EE3E-1D0D-494A-B4CB-F93E150639B9}"/>
              </a:ext>
            </a:extLst>
          </p:cNvPr>
          <p:cNvSpPr txBox="1">
            <a:spLocks/>
          </p:cNvSpPr>
          <p:nvPr/>
        </p:nvSpPr>
        <p:spPr>
          <a:xfrm>
            <a:off x="3131661" y="3603379"/>
            <a:ext cx="8044497" cy="246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45484" indent="-445484">
              <a:lnSpc>
                <a:spcPct val="90000"/>
              </a:lnSpc>
              <a:spcBef>
                <a:spcPts val="935"/>
              </a:spcBef>
              <a:buFont typeface="Wingdings" panose="05000000000000000000" pitchFamily="2" charset="2"/>
              <a:buChar char="§"/>
              <a:defRPr sz="1900">
                <a:solidFill>
                  <a:srgbClr val="002060"/>
                </a:solidFill>
                <a:latin typeface="Franklin Gothic Book" panose="020B0503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>
              <a:spcBef>
                <a:spcPts val="600"/>
              </a:spcBef>
            </a:pPr>
            <a:r>
              <a:rPr lang="ru-RU" sz="1600" dirty="0"/>
              <a:t>Внедрение передовых цифровых технологий (рассылка автоматизированных сообщений через веб-платформу </a:t>
            </a:r>
            <a:r>
              <a:rPr lang="ru-RU" sz="1600" dirty="0" err="1"/>
              <a:t>Sky</a:t>
            </a:r>
            <a:r>
              <a:rPr lang="ru-RU" sz="1600" dirty="0"/>
              <a:t> </a:t>
            </a:r>
            <a:r>
              <a:rPr lang="ru-RU" sz="1600" dirty="0" err="1"/>
              <a:t>Fresh</a:t>
            </a:r>
            <a:r>
              <a:rPr lang="ru-RU" sz="1600" dirty="0"/>
              <a:t>, применение температурных датчиков для мониторинга температуры и </a:t>
            </a:r>
            <a:r>
              <a:rPr lang="ru-RU" sz="1600" dirty="0" err="1"/>
              <a:t>проч</a:t>
            </a:r>
            <a:r>
              <a:rPr lang="ru-RU" sz="1600" dirty="0"/>
              <a:t>)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Сервис поддержки клиентов, а также возможность отслеживания статуса грузов онлайн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Высокотехнологичный  </a:t>
            </a:r>
            <a:r>
              <a:rPr lang="ru-RU" sz="1600" dirty="0" err="1"/>
              <a:t>хаб</a:t>
            </a:r>
            <a:r>
              <a:rPr lang="ru-RU" sz="1600" dirty="0"/>
              <a:t> в Международном Аэропорту «Шереметьево» с реализацией большого количества эффективных стыковок для доставки грузов по всему миру</a:t>
            </a:r>
          </a:p>
          <a:p>
            <a:pPr>
              <a:spcBef>
                <a:spcPts val="600"/>
              </a:spcBef>
            </a:pPr>
            <a:r>
              <a:rPr lang="ru-RU" sz="1600" dirty="0"/>
              <a:t>Индивидуальные логистические решения, основанные на ваших требованиях.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AB11F5-23DD-4F6A-AD59-4B9B240D33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055" y="1118680"/>
            <a:ext cx="928106" cy="301738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B387FD-CFFF-46A8-A461-A9E4F75F1D04}"/>
              </a:ext>
            </a:extLst>
          </p:cNvPr>
          <p:cNvSpPr/>
          <p:nvPr/>
        </p:nvSpPr>
        <p:spPr>
          <a:xfrm>
            <a:off x="5700391" y="6167473"/>
            <a:ext cx="2137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abc PHARMA Active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78F39C1-F288-441D-B73C-9A14E290B0B2}"/>
              </a:ext>
            </a:extLst>
          </p:cNvPr>
          <p:cNvSpPr/>
          <p:nvPr/>
        </p:nvSpPr>
        <p:spPr>
          <a:xfrm>
            <a:off x="7837923" y="6167473"/>
            <a:ext cx="2351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abc PHARMA Passive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FC875-84D1-40EA-AAF9-9ACE3B95970E}"/>
              </a:ext>
            </a:extLst>
          </p:cNvPr>
          <p:cNvSpPr txBox="1"/>
          <p:nvPr/>
        </p:nvSpPr>
        <p:spPr>
          <a:xfrm>
            <a:off x="3392255" y="6167473"/>
            <a:ext cx="220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60A6C"/>
                </a:solidFill>
                <a:latin typeface="Franklin Gothic Book" panose="020B0503020102020204" pitchFamily="34" charset="0"/>
              </a:rPr>
              <a:t>Продукты </a:t>
            </a:r>
            <a:r>
              <a:rPr lang="en-US" sz="1600" b="1" dirty="0" err="1">
                <a:solidFill>
                  <a:srgbClr val="860A6C"/>
                </a:solidFill>
                <a:latin typeface="Franklin Gothic Book" panose="020B0503020102020204" pitchFamily="34" charset="0"/>
              </a:rPr>
              <a:t>abcPharma</a:t>
            </a:r>
            <a:r>
              <a:rPr lang="en-US" sz="1600" b="1" dirty="0">
                <a:solidFill>
                  <a:srgbClr val="860A6C"/>
                </a:solidFill>
                <a:latin typeface="Franklin Gothic Book" panose="020B05030201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9150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D6CA2D-9089-4FFA-B45B-9148E62EAD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076" y="786057"/>
            <a:ext cx="2040349" cy="20403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903498"/>
            <a:ext cx="1140142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Выезд на объект для оценки технического состояния груза и консультации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Индивидуальные решения по упаковыванию, сборке и доставке груза в аэропорту вылета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Возможность носовой загрузки для нестандартных грузов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Сертифицированные и опытные сотрудники на всех станциях маршрутной сети АВС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Возможность доставки по схеме «от двери до двери»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3D-моделирование погрузки для сложных грузов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Возможность сопровождения грузов во время полета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авиационных двигателей в соответствии с процедурами обслуживания производителей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Соответствие отраслевым стандартам ИАТА, ИКАО, процедурами обслуживания Боинг и международной политикой в области безопасности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62061" y="3241576"/>
            <a:ext cx="8248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65"/>
              </a:spcBef>
              <a:spcAft>
                <a:spcPts val="565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Специализированные предложения для аэрокосмической отрасли: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0129" y="3572443"/>
            <a:ext cx="9127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авиационных двигателей в соответствии с процедурами обслуживания производителей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Большой опыт в области перевозок спутниковых систем и установок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небольших самолетов, фюзеляжей, стабилизаторов, элеронов и т.д.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Экспресс-доставка запасных частей в случае неисправности самолета (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AOG)</a:t>
            </a:r>
            <a:endParaRPr 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62062" y="4981986"/>
            <a:ext cx="7705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65"/>
              </a:spcBef>
              <a:spcAft>
                <a:spcPts val="565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Специализированные предложения для нефтегазовой отрасли: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44302" y="5351318"/>
            <a:ext cx="878542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904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труб, генераторов, насосов и другого сверхгабаритного бурильного или шельфового  оборудования</a:t>
            </a:r>
          </a:p>
          <a:p>
            <a:pPr marL="448904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Организация чартерных рейсов по запросу или возможность изменения маршрута регулярного рейса в случаях необходимости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демонтирования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и поломки буровой установки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589632-50B1-4908-A0A1-A105E2A27B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97"/>
          <a:stretch/>
        </p:blipFill>
        <p:spPr>
          <a:xfrm>
            <a:off x="973902" y="70110"/>
            <a:ext cx="2170400" cy="7159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E52CF-D6D4-44AA-A02F-2FBB7113D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6" y="3480792"/>
            <a:ext cx="3350795" cy="33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5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9E13EE-49A0-485D-92F5-4E314BA2C2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71" y="832345"/>
            <a:ext cx="2638429" cy="23877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63453" y="853540"/>
            <a:ext cx="9670529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Организация перевозки любого класса опасности при полном соблюдении требований "Технических инструкций по безопасной перевозке опасных грузов по воздуху",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Doc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9284 AN/905 ИКАО и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Dangerous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Goods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Regulations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IATA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Возможность перевозки всех классов опасности, включая радиоактивные вещества и ядерные материалы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гибридных транспортных средств с литий-ионным двигателем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Помощь в получении необходимых разрешений на перевозку определенных классов опасных грузов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Сертифицированные и высококвалифицированные специалисты по организации перевозок опасных грузов во всех регионах</a:t>
            </a:r>
          </a:p>
          <a:p>
            <a:pPr marL="432583" indent="-269429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Особое внимание и индивидуальные решения для перевозки грузов электронной коммерции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91662" y="3667427"/>
            <a:ext cx="7200338" cy="59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141"/>
              </a:lnSpc>
              <a:spcBef>
                <a:spcPts val="300"/>
              </a:spcBef>
            </a:pPr>
            <a:r>
              <a:rPr lang="en-US" b="1" dirty="0">
                <a:solidFill>
                  <a:srgbClr val="8A0E6C"/>
                </a:solidFill>
                <a:latin typeface="Franklin Gothic Book" panose="020B0503020102020204" pitchFamily="34" charset="0"/>
                <a:ea typeface="+mj-ea"/>
                <a:cs typeface="+mj-cs"/>
              </a:rPr>
              <a:t>                        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–</a:t>
            </a:r>
            <a:r>
              <a:rPr lang="ru-RU" sz="1600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энергия для вашего бизнеса</a:t>
            </a:r>
          </a:p>
          <a:p>
            <a:pPr algn="r">
              <a:lnSpc>
                <a:spcPts val="1141"/>
              </a:lnSpc>
              <a:spcBef>
                <a:spcPts val="300"/>
              </a:spcBef>
            </a:pPr>
            <a:r>
              <a:rPr lang="ru-RU" sz="1600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Специальные предложения АВС по перевозке литиевых батарей</a:t>
            </a:r>
          </a:p>
          <a:p>
            <a:pPr algn="r">
              <a:lnSpc>
                <a:spcPts val="855"/>
              </a:lnSpc>
              <a:spcBef>
                <a:spcPts val="300"/>
              </a:spcBef>
              <a:spcAft>
                <a:spcPts val="533"/>
              </a:spcAft>
            </a:pPr>
            <a:endParaRPr lang="ru-RU" b="1" dirty="0">
              <a:solidFill>
                <a:srgbClr val="5B9BD5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AC4CB3-374D-4562-8BFB-7B9422C45C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87"/>
          <a:stretch/>
        </p:blipFill>
        <p:spPr>
          <a:xfrm>
            <a:off x="7941801" y="3420452"/>
            <a:ext cx="1565275" cy="523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AC7D1-4E86-49E5-B56B-7C0E966381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43787"/>
            <a:ext cx="3039234" cy="29087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955570-3F8F-4252-8014-DAF66B31F6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146" y="178777"/>
            <a:ext cx="1539463" cy="4924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946DA8-691D-43F6-BD3D-0718B0C38C9D}"/>
              </a:ext>
            </a:extLst>
          </p:cNvPr>
          <p:cNvSpPr/>
          <p:nvPr/>
        </p:nvSpPr>
        <p:spPr>
          <a:xfrm>
            <a:off x="2952307" y="4077750"/>
            <a:ext cx="93141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всех типов литий-металлических и литий-ионных батарей, как отдельных, так и в составе оборудования, по всей маршрутной сети АВС, включая перевозку согласно специальным положениям A88 и A99</a:t>
            </a:r>
            <a:endParaRPr lang="en-US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Отсутствие дополнительных ограничений при перевозке</a:t>
            </a:r>
            <a:endParaRPr lang="en-US" sz="1600" dirty="0">
              <a:solidFill>
                <a:srgbClr val="002060"/>
              </a:solidFill>
            </a:endParaRP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BEV, HEV</a:t>
            </a:r>
            <a:endParaRPr 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Индивидуальные 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SOP 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 перевозке/обработке литиевых батарей по требованию заказчиков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Консалтинговые решения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:</a:t>
            </a:r>
          </a:p>
          <a:p>
            <a:r>
              <a:rPr lang="en-US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a) </a:t>
            </a: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Возможность организации специального курса «Перевозка литиевых батарей» сертифицированными тренерами</a:t>
            </a:r>
          </a:p>
          <a:p>
            <a:r>
              <a:rPr lang="en-US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b) </a:t>
            </a: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Консультативная поддержка по процедурам перевозки и подготовке груза к перевозке</a:t>
            </a:r>
          </a:p>
          <a:p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</a:t>
            </a:r>
            <a:r>
              <a:rPr lang="en-US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) </a:t>
            </a: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Аудит заказчиков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d) </a:t>
            </a:r>
            <a:r>
              <a:rPr lang="ru-RU" sz="1400" dirty="0">
                <a:solidFill>
                  <a:srgbClr val="002060"/>
                </a:solidFill>
              </a:rPr>
              <a:t>Организация проведения испытаний батарей в соответствии с </a:t>
            </a:r>
            <a:r>
              <a:rPr lang="ru-RU" sz="1400" i="1" dirty="0">
                <a:solidFill>
                  <a:srgbClr val="002060"/>
                </a:solidFill>
              </a:rPr>
              <a:t>UN </a:t>
            </a:r>
            <a:r>
              <a:rPr lang="ru-RU" sz="1400" i="1" dirty="0" err="1">
                <a:solidFill>
                  <a:srgbClr val="002060"/>
                </a:solidFill>
              </a:rPr>
              <a:t>Manual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of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Tests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and</a:t>
            </a:r>
            <a:r>
              <a:rPr lang="ru-RU" sz="1400" i="1" dirty="0">
                <a:solidFill>
                  <a:srgbClr val="002060"/>
                </a:solidFill>
              </a:rPr>
              <a:t> </a:t>
            </a:r>
            <a:r>
              <a:rPr lang="ru-RU" sz="1400" i="1" dirty="0" err="1">
                <a:solidFill>
                  <a:srgbClr val="002060"/>
                </a:solidFill>
              </a:rPr>
              <a:t>Criteria</a:t>
            </a:r>
            <a:r>
              <a:rPr lang="ru-RU" sz="1400" i="1" dirty="0">
                <a:solidFill>
                  <a:srgbClr val="002060"/>
                </a:solidFill>
              </a:rPr>
              <a:t>, </a:t>
            </a:r>
            <a:r>
              <a:rPr lang="ru-RU" sz="1400" i="1" dirty="0" err="1">
                <a:solidFill>
                  <a:srgbClr val="002060"/>
                </a:solidFill>
              </a:rPr>
              <a:t>Part</a:t>
            </a:r>
            <a:r>
              <a:rPr lang="ru-RU" sz="1400" i="1" dirty="0">
                <a:solidFill>
                  <a:srgbClr val="002060"/>
                </a:solidFill>
              </a:rPr>
              <a:t> III, </a:t>
            </a:r>
            <a:r>
              <a:rPr lang="ru-RU" sz="1400" i="1" dirty="0" err="1">
                <a:solidFill>
                  <a:srgbClr val="002060"/>
                </a:solidFill>
              </a:rPr>
              <a:t>subsection</a:t>
            </a:r>
            <a:r>
              <a:rPr lang="ru-RU" sz="1400" i="1" dirty="0">
                <a:solidFill>
                  <a:srgbClr val="002060"/>
                </a:solidFill>
              </a:rPr>
              <a:t> 38.3</a:t>
            </a:r>
          </a:p>
          <a:p>
            <a:endParaRPr lang="en-US" sz="1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180975" indent="-180975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9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9668E8-4CA9-4F7E-81EE-7841514605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465" y="956901"/>
            <a:ext cx="1561058" cy="13169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3CC2C6-F94C-4BF1-828A-98D277EA1E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517" y="2291135"/>
            <a:ext cx="2004596" cy="10937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489" y="1021994"/>
            <a:ext cx="94979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Разработка индивидуальных логистических решений по запросу Заказчика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До 8 ежедневных рейсов в крупнейшие аэропорты, специализирующиеся на дистрибуции отправок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e-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commerce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– Гонконг, Шанхай, Пекин и Шэньчжэнь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Специальные решения по упаковыванию грузов с низкой плотностью с использованием стабилизирующих каркасов и контейнеров AMU для заполнения всего объема средств пакетирования грузов и защиты отправок от внешнего воздействия в процессе транспортировки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Высококвалифицированные специалисты на всей маршрутной сети АВС с региональной экспертизой и глобальным видением бизнеса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D5D1CB-2C93-43C4-B7EB-B27B6652F5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1"/>
          <a:stretch/>
        </p:blipFill>
        <p:spPr>
          <a:xfrm>
            <a:off x="883064" y="87229"/>
            <a:ext cx="2203036" cy="711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6EFEF-95F3-4FCD-BFFC-07384B50D5C3}"/>
              </a:ext>
            </a:extLst>
          </p:cNvPr>
          <p:cNvSpPr txBox="1"/>
          <p:nvPr/>
        </p:nvSpPr>
        <p:spPr>
          <a:xfrm>
            <a:off x="3034600" y="3039058"/>
            <a:ext cx="326564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>
              <a:spcBef>
                <a:spcPts val="881"/>
              </a:spcBef>
              <a:spcAft>
                <a:spcPts val="881"/>
              </a:spcAft>
              <a:defRPr sz="3200" b="1">
                <a:solidFill>
                  <a:srgbClr val="5B9BD5">
                    <a:lumMod val="75000"/>
                  </a:srgbClr>
                </a:solidFill>
              </a:defRPr>
            </a:lvl1pPr>
          </a:lstStyle>
          <a:p>
            <a:r>
              <a:rPr lang="ru-RU" sz="1800" dirty="0">
                <a:latin typeface="Franklin Gothic Book" panose="020B0503020102020204" pitchFamily="34" charset="0"/>
              </a:rPr>
              <a:t>Наши услуги и продукты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443A3-8A9A-4EFD-8B56-D97B4048A172}"/>
              </a:ext>
            </a:extLst>
          </p:cNvPr>
          <p:cNvSpPr txBox="1"/>
          <p:nvPr/>
        </p:nvSpPr>
        <p:spPr>
          <a:xfrm>
            <a:off x="2862370" y="3345229"/>
            <a:ext cx="93296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abc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| </a:t>
            </a:r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ecom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general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наша стандартная услуга по перевозке грузов электронной коммерции; транспортировка данных грузов не отличается от стандартного сервиса по перевозке генерального груза за исключением предоставления дополнительных емкостей и специальных средств пакетирования. </a:t>
            </a:r>
          </a:p>
          <a:p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abc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| </a:t>
            </a:r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mail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 - </a:t>
            </a: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уcлуга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по перевозке почтовых отправлений, оформленных по накладным  CN-38, с использованием специальных средств пакетирования. </a:t>
            </a:r>
          </a:p>
          <a:p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abc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| </a:t>
            </a:r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ecom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 err="1">
                <a:solidFill>
                  <a:srgbClr val="8A0E6C"/>
                </a:solidFill>
                <a:latin typeface="Franklin Gothic Book" panose="020B0503020102020204" pitchFamily="34" charset="0"/>
              </a:rPr>
              <a:t>to-door</a:t>
            </a:r>
            <a:r>
              <a:rPr lang="ru-RU" sz="1600" b="1" dirty="0">
                <a:solidFill>
                  <a:srgbClr val="8A0E6C"/>
                </a:solidFill>
                <a:latin typeface="Franklin Gothic Book" panose="020B0503020102020204" pitchFamily="34" charset="0"/>
              </a:rPr>
              <a:t> - 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новый продукт по доставке грузов электронной коммерции «аэропорт-дверь». В рамках этого продукта мы предоставляем сервис для грузов типа B2C, который включает в себя следующие составляющие логистической цепочки: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отслеживание статуса каждой посылки на всех этапах (посредством API интеграции)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предварительную проверку посылок на возможные ограничения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авиаперевозку с максимальным приоритетом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импортное таможенное оформление (B2C)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доставку по территории РФ</a:t>
            </a:r>
            <a:endParaRPr 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lvl="0"/>
            <a:endParaRPr 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58CEF1-AAC2-42CF-BF69-C9FD20C52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11779"/>
            <a:ext cx="2875405" cy="30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28423" y="227551"/>
            <a:ext cx="381642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2894">
              <a:lnSpc>
                <a:spcPct val="90000"/>
              </a:lnSpc>
              <a:spcBef>
                <a:spcPct val="0"/>
              </a:spcBef>
            </a:pPr>
            <a:r>
              <a:rPr lang="en-US" sz="2600" b="1" dirty="0">
                <a:solidFill>
                  <a:srgbClr val="8A0E6C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CONTROL</a:t>
            </a:r>
            <a:r>
              <a:rPr lang="en-US" sz="2600" dirty="0">
                <a:solidFill>
                  <a:srgbClr val="8A0E6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dirty="0">
                <a:solidFill>
                  <a:srgbClr val="8A0E6C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TOWER</a:t>
            </a:r>
            <a:endParaRPr lang="ru-RU" sz="2600" b="1" dirty="0">
              <a:solidFill>
                <a:srgbClr val="8A0E6C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168BEF24-6D34-4212-8867-5A1E32EFC42D}"/>
              </a:ext>
            </a:extLst>
          </p:cNvPr>
          <p:cNvSpPr txBox="1"/>
          <p:nvPr/>
        </p:nvSpPr>
        <p:spPr>
          <a:xfrm>
            <a:off x="619858" y="872114"/>
            <a:ext cx="560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73"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Особое внимание к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специальным грузам.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47192EB-4CF7-4AC7-9AC1-5B423AF3BDF0}"/>
              </a:ext>
            </a:extLst>
          </p:cNvPr>
          <p:cNvSpPr/>
          <p:nvPr/>
        </p:nvSpPr>
        <p:spPr>
          <a:xfrm>
            <a:off x="619858" y="1248068"/>
            <a:ext cx="1136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Авиакомпания «ЭйрБриджКарго» усиливает контроль за перевозками специальных грузов для отслеживания процесса транспортировки и урегулирования проблемных ситуаций в случае необходимости. 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5965C6DD-F9DD-481F-ACF1-C6798E2CE022}"/>
              </a:ext>
            </a:extLst>
          </p:cNvPr>
          <p:cNvSpPr txBox="1"/>
          <p:nvPr/>
        </p:nvSpPr>
        <p:spPr>
          <a:xfrm>
            <a:off x="1400608" y="2148890"/>
            <a:ext cx="9390785" cy="6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Control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 err="1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Tower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Franklin Gothic Book" panose="020B0503020102020204" pitchFamily="34" charset="0"/>
              </a:rPr>
              <a:t> (СТ) работает в круглосуточном посменном режиме из головного офиса АВС в Москве и предоставляет следующие услуги:</a:t>
            </a:r>
            <a:endParaRPr lang="en-US" b="1" dirty="0">
              <a:solidFill>
                <a:srgbClr val="5B9BD5">
                  <a:lumMod val="75000"/>
                </a:srgb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Содержимое 2">
            <a:extLst>
              <a:ext uri="{FF2B5EF4-FFF2-40B4-BE49-F238E27FC236}">
                <a16:creationId xmlns:a16="http://schemas.microsoft.com/office/drawing/2014/main" id="{E9584562-DABF-48F3-8B79-9628D38743E9}"/>
              </a:ext>
            </a:extLst>
          </p:cNvPr>
          <p:cNvSpPr txBox="1">
            <a:spLocks/>
          </p:cNvSpPr>
          <p:nvPr/>
        </p:nvSpPr>
        <p:spPr bwMode="gray">
          <a:xfrm>
            <a:off x="3847037" y="3778825"/>
            <a:ext cx="449792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3B70"/>
                </a:solidFill>
              </a:defRPr>
            </a:lvl1pPr>
          </a:lstStyle>
          <a:p>
            <a:pPr algn="ctr"/>
            <a:r>
              <a:rPr lang="en-US" altLang="zh-CN" sz="2000" dirty="0">
                <a:latin typeface="Franklin Gothic Book" panose="020B0503020102020204" pitchFamily="34" charset="0"/>
              </a:rPr>
              <a:t>Control Tower</a:t>
            </a:r>
            <a:r>
              <a:rPr lang="ru-RU" altLang="zh-CN" sz="2000" dirty="0">
                <a:latin typeface="Franklin Gothic Book" panose="020B0503020102020204" pitchFamily="34" charset="0"/>
              </a:rPr>
              <a:t>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D789F6F-3197-4572-9F32-06A204E67C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552" y="4279019"/>
            <a:ext cx="2820198" cy="2243282"/>
          </a:xfrm>
          <a:prstGeom prst="rect">
            <a:avLst/>
          </a:prstGeom>
        </p:spPr>
      </p:pic>
      <p:sp>
        <p:nvSpPr>
          <p:cNvPr id="25" name="Скругленный прямоугольник 12">
            <a:extLst>
              <a:ext uri="{FF2B5EF4-FFF2-40B4-BE49-F238E27FC236}">
                <a16:creationId xmlns:a16="http://schemas.microsoft.com/office/drawing/2014/main" id="{3C38A4F6-B498-4409-BE88-6B1166EC3362}"/>
              </a:ext>
            </a:extLst>
          </p:cNvPr>
          <p:cNvSpPr/>
          <p:nvPr/>
        </p:nvSpPr>
        <p:spPr>
          <a:xfrm>
            <a:off x="641567" y="5217558"/>
            <a:ext cx="3331755" cy="117983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3678" tIns="26839" rIns="53678" bIns="26839">
            <a:spAutoFit/>
          </a:bodyPr>
          <a:lstStyle/>
          <a:p>
            <a:pPr algn="ctr">
              <a:spcBef>
                <a:spcPts val="275"/>
              </a:spcBef>
              <a:spcAft>
                <a:spcPts val="275"/>
              </a:spcAft>
            </a:pPr>
            <a:r>
              <a:rPr lang="ru-RU" sz="1700" dirty="0">
                <a:solidFill>
                  <a:schemeClr val="tx2"/>
                </a:solidFill>
                <a:latin typeface="Franklin Gothic Book" panose="020B0503020102020204" pitchFamily="34" charset="0"/>
                <a:ea typeface="SimSun" pitchFamily="2" charset="-122"/>
                <a:cs typeface="Tahoma" pitchFamily="34" charset="0"/>
              </a:rPr>
              <a:t>Урегулирование расписания с приоритетом для доставки специальных грузов</a:t>
            </a:r>
          </a:p>
        </p:txBody>
      </p:sp>
      <p:sp>
        <p:nvSpPr>
          <p:cNvPr id="26" name="Скругленный прямоугольник 13">
            <a:extLst>
              <a:ext uri="{FF2B5EF4-FFF2-40B4-BE49-F238E27FC236}">
                <a16:creationId xmlns:a16="http://schemas.microsoft.com/office/drawing/2014/main" id="{3D6F3A27-5D7F-4EE3-B9A4-BB0F5E1AA1D1}"/>
              </a:ext>
            </a:extLst>
          </p:cNvPr>
          <p:cNvSpPr/>
          <p:nvPr/>
        </p:nvSpPr>
        <p:spPr>
          <a:xfrm>
            <a:off x="8274040" y="3791887"/>
            <a:ext cx="3106969" cy="81196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3678" tIns="26839" rIns="53678" bIns="26839">
            <a:spAutoFit/>
          </a:bodyPr>
          <a:lstStyle/>
          <a:p>
            <a:pPr algn="ctr">
              <a:spcBef>
                <a:spcPts val="275"/>
              </a:spcBef>
              <a:spcAft>
                <a:spcPts val="275"/>
              </a:spcAft>
            </a:pPr>
            <a:r>
              <a:rPr lang="ru-RU" sz="1700" dirty="0">
                <a:solidFill>
                  <a:schemeClr val="tx2"/>
                </a:solidFill>
                <a:latin typeface="Franklin Gothic Book" panose="020B0503020102020204" pitchFamily="34" charset="0"/>
                <a:ea typeface="SimSun" pitchFamily="2" charset="-122"/>
                <a:cs typeface="Tahoma" pitchFamily="34" charset="0"/>
              </a:rPr>
              <a:t>Информирование о состоянии груза</a:t>
            </a:r>
            <a:endParaRPr lang="en-US" sz="1700" dirty="0">
              <a:solidFill>
                <a:schemeClr val="tx2"/>
              </a:solidFill>
              <a:latin typeface="Franklin Gothic Book" panose="020B0503020102020204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27" name="Скругленный прямоугольник 14">
            <a:extLst>
              <a:ext uri="{FF2B5EF4-FFF2-40B4-BE49-F238E27FC236}">
                <a16:creationId xmlns:a16="http://schemas.microsoft.com/office/drawing/2014/main" id="{9C4E9692-A7D8-4295-B30E-286DCB2688F8}"/>
              </a:ext>
            </a:extLst>
          </p:cNvPr>
          <p:cNvSpPr/>
          <p:nvPr/>
        </p:nvSpPr>
        <p:spPr>
          <a:xfrm>
            <a:off x="8274040" y="4645596"/>
            <a:ext cx="3106969" cy="44409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3678" tIns="26839" rIns="53678" bIns="26839">
            <a:spAutoFit/>
          </a:bodyPr>
          <a:lstStyle/>
          <a:p>
            <a:pPr algn="ctr">
              <a:spcBef>
                <a:spcPts val="275"/>
              </a:spcBef>
              <a:spcAft>
                <a:spcPts val="275"/>
              </a:spcAft>
            </a:pPr>
            <a:r>
              <a:rPr lang="ru-RU" sz="1700" dirty="0">
                <a:solidFill>
                  <a:schemeClr val="tx2"/>
                </a:solidFill>
                <a:latin typeface="Franklin Gothic Book" panose="020B0503020102020204" pitchFamily="34" charset="0"/>
                <a:ea typeface="SimSun" pitchFamily="2" charset="-122"/>
                <a:cs typeface="Tahoma" pitchFamily="34" charset="0"/>
              </a:rPr>
              <a:t>Доступность сотрудников 24/7</a:t>
            </a:r>
            <a:endParaRPr lang="en-US" sz="1700" dirty="0">
              <a:solidFill>
                <a:schemeClr val="tx2"/>
              </a:solidFill>
              <a:latin typeface="Franklin Gothic Book" panose="020B0503020102020204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28" name="Скругленный прямоугольник 15">
            <a:extLst>
              <a:ext uri="{FF2B5EF4-FFF2-40B4-BE49-F238E27FC236}">
                <a16:creationId xmlns:a16="http://schemas.microsoft.com/office/drawing/2014/main" id="{D1BD9E95-2047-41DE-93E8-C3403E2127FE}"/>
              </a:ext>
            </a:extLst>
          </p:cNvPr>
          <p:cNvSpPr/>
          <p:nvPr/>
        </p:nvSpPr>
        <p:spPr>
          <a:xfrm>
            <a:off x="641567" y="3595181"/>
            <a:ext cx="3338259" cy="154771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3678" tIns="26839" rIns="53678" bIns="26839">
            <a:spAutoFit/>
          </a:bodyPr>
          <a:lstStyle/>
          <a:p>
            <a:pPr algn="ctr">
              <a:spcBef>
                <a:spcPts val="275"/>
              </a:spcBef>
              <a:spcAft>
                <a:spcPts val="275"/>
              </a:spcAft>
            </a:pPr>
            <a:r>
              <a:rPr lang="ru-RU" altLang="zh-CN" sz="1700" dirty="0">
                <a:solidFill>
                  <a:schemeClr val="tx2"/>
                </a:solidFill>
                <a:latin typeface="Franklin Gothic Book" panose="020B0503020102020204" pitchFamily="34" charset="0"/>
                <a:ea typeface="SimSun" pitchFamily="2" charset="-122"/>
                <a:cs typeface="Tahoma" pitchFamily="34" charset="0"/>
              </a:rPr>
              <a:t>Отслеживание сообщений и обработка информации о движении грузов на всей маршрутной сети АВС</a:t>
            </a:r>
            <a:endParaRPr lang="en-US" altLang="zh-CN" sz="1700" dirty="0">
              <a:solidFill>
                <a:schemeClr val="tx2"/>
              </a:solidFill>
              <a:latin typeface="Franklin Gothic Book" panose="020B0503020102020204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29" name="Скругленный прямоугольник 16">
            <a:extLst>
              <a:ext uri="{FF2B5EF4-FFF2-40B4-BE49-F238E27FC236}">
                <a16:creationId xmlns:a16="http://schemas.microsoft.com/office/drawing/2014/main" id="{3B6733DC-6D99-4A9F-BC6E-E4CED607BC46}"/>
              </a:ext>
            </a:extLst>
          </p:cNvPr>
          <p:cNvSpPr/>
          <p:nvPr/>
        </p:nvSpPr>
        <p:spPr>
          <a:xfrm>
            <a:off x="4610425" y="2904881"/>
            <a:ext cx="2971151" cy="81196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3678" tIns="26839" rIns="53678" bIns="26839">
            <a:spAutoFit/>
          </a:bodyPr>
          <a:lstStyle/>
          <a:p>
            <a:pPr algn="ctr">
              <a:spcBef>
                <a:spcPts val="275"/>
              </a:spcBef>
              <a:spcAft>
                <a:spcPts val="275"/>
              </a:spcAft>
            </a:pPr>
            <a:r>
              <a:rPr lang="ru-RU" altLang="zh-CN" sz="1700" dirty="0">
                <a:solidFill>
                  <a:schemeClr val="tx2"/>
                </a:solidFill>
                <a:latin typeface="Franklin Gothic Book" panose="020B0503020102020204" pitchFamily="34" charset="0"/>
                <a:ea typeface="SimSun" pitchFamily="2" charset="-122"/>
                <a:cs typeface="Tahoma" pitchFamily="34" charset="0"/>
              </a:rPr>
              <a:t>Проверка технического состояния ВС </a:t>
            </a:r>
            <a:endParaRPr lang="en-US" altLang="zh-CN" sz="1700" dirty="0">
              <a:solidFill>
                <a:schemeClr val="tx2"/>
              </a:solidFill>
              <a:latin typeface="Franklin Gothic Book" panose="020B0503020102020204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30" name="Скругленный прямоугольник 17">
            <a:extLst>
              <a:ext uri="{FF2B5EF4-FFF2-40B4-BE49-F238E27FC236}">
                <a16:creationId xmlns:a16="http://schemas.microsoft.com/office/drawing/2014/main" id="{A8A7D47B-77BE-4803-8FAF-AC9ED732182F}"/>
              </a:ext>
            </a:extLst>
          </p:cNvPr>
          <p:cNvSpPr/>
          <p:nvPr/>
        </p:nvSpPr>
        <p:spPr>
          <a:xfrm>
            <a:off x="8261759" y="5163822"/>
            <a:ext cx="3061916" cy="117983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53678" tIns="26839" rIns="53678" bIns="26839">
            <a:spAutoFit/>
          </a:bodyPr>
          <a:lstStyle/>
          <a:p>
            <a:pPr algn="ctr">
              <a:spcBef>
                <a:spcPts val="275"/>
              </a:spcBef>
              <a:spcAft>
                <a:spcPts val="275"/>
              </a:spcAft>
            </a:pPr>
            <a:r>
              <a:rPr lang="ru-RU" sz="1700" dirty="0">
                <a:solidFill>
                  <a:schemeClr val="tx2"/>
                </a:solidFill>
                <a:latin typeface="Franklin Gothic Book" panose="020B0503020102020204" pitchFamily="34" charset="0"/>
                <a:ea typeface="SimSun" pitchFamily="2" charset="-122"/>
                <a:cs typeface="Tahoma" pitchFamily="34" charset="0"/>
              </a:rPr>
              <a:t>Взаимодействие со всеми задействованными службами АВС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464EC1F-781A-43F4-B4FE-0D28875D5217}"/>
              </a:ext>
            </a:extLst>
          </p:cNvPr>
          <p:cNvSpPr/>
          <p:nvPr/>
        </p:nvSpPr>
        <p:spPr>
          <a:xfrm>
            <a:off x="6156769" y="3744696"/>
            <a:ext cx="364202" cy="329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39" dirty="0">
                <a:solidFill>
                  <a:srgbClr val="8A0E6C"/>
                </a:solidFill>
              </a:rPr>
              <a:t>    </a:t>
            </a:r>
            <a:endParaRPr lang="ru-RU" sz="1155" dirty="0"/>
          </a:p>
        </p:txBody>
      </p:sp>
    </p:spTree>
    <p:extLst>
      <p:ext uri="{BB962C8B-B14F-4D97-AF65-F5344CB8AC3E}">
        <p14:creationId xmlns:p14="http://schemas.microsoft.com/office/powerpoint/2010/main" val="2592997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13482" y="233073"/>
            <a:ext cx="709915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2894">
              <a:lnSpc>
                <a:spcPct val="90000"/>
              </a:lnSpc>
              <a:spcBef>
                <a:spcPct val="0"/>
              </a:spcBef>
            </a:pPr>
            <a:r>
              <a:rPr lang="ru-RU" sz="2600" b="1" dirty="0" err="1">
                <a:solidFill>
                  <a:srgbClr val="8A0E6C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Траковая</a:t>
            </a:r>
            <a:r>
              <a:rPr lang="ru-RU" sz="2600" b="1" dirty="0">
                <a:solidFill>
                  <a:srgbClr val="8A0E6C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 доставка по России и странам СНГ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412FDA3-AF60-4A30-9819-6FD8A358C681}"/>
              </a:ext>
            </a:extLst>
          </p:cNvPr>
          <p:cNvGrpSpPr/>
          <p:nvPr/>
        </p:nvGrpSpPr>
        <p:grpSpPr>
          <a:xfrm>
            <a:off x="166953" y="1005126"/>
            <a:ext cx="8647438" cy="3013981"/>
            <a:chOff x="953762" y="908720"/>
            <a:chExt cx="9966775" cy="3672408"/>
          </a:xfrm>
        </p:grpSpPr>
        <p:pic>
          <p:nvPicPr>
            <p:cNvPr id="21" name="Picture 2" descr="image003">
              <a:extLst>
                <a:ext uri="{FF2B5EF4-FFF2-40B4-BE49-F238E27FC236}">
                  <a16:creationId xmlns:a16="http://schemas.microsoft.com/office/drawing/2014/main" id="{EACB828A-9B40-46AC-816E-F1C83A6D03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7" t="15068" r="2386" b="20354"/>
            <a:stretch/>
          </p:blipFill>
          <p:spPr bwMode="auto">
            <a:xfrm>
              <a:off x="983432" y="980728"/>
              <a:ext cx="9937105" cy="36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31C6846-0285-45BD-966A-6D9E2955DC86}"/>
                </a:ext>
              </a:extLst>
            </p:cNvPr>
            <p:cNvSpPr/>
            <p:nvPr/>
          </p:nvSpPr>
          <p:spPr>
            <a:xfrm>
              <a:off x="953762" y="908720"/>
              <a:ext cx="2909990" cy="2952328"/>
            </a:xfrm>
            <a:prstGeom prst="ellipse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80E0314B-71D0-4613-9CD6-574795C4C01E}"/>
                </a:ext>
              </a:extLst>
            </p:cNvPr>
            <p:cNvSpPr/>
            <p:nvPr/>
          </p:nvSpPr>
          <p:spPr>
            <a:xfrm>
              <a:off x="3071664" y="1124744"/>
              <a:ext cx="5047690" cy="2376264"/>
            </a:xfrm>
            <a:prstGeom prst="ellipse">
              <a:avLst/>
            </a:prstGeom>
            <a:solidFill>
              <a:schemeClr val="accent3">
                <a:lumMod val="75000"/>
                <a:alpha val="12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8B3CCE4-CB4C-4DB6-A31E-1A0E72DAB8B9}"/>
              </a:ext>
            </a:extLst>
          </p:cNvPr>
          <p:cNvSpPr txBox="1"/>
          <p:nvPr/>
        </p:nvSpPr>
        <p:spPr>
          <a:xfrm>
            <a:off x="53163" y="3935929"/>
            <a:ext cx="120856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Волга-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Тракс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Более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20 лет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на рынке автомобильных перевозок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Внутритаможенный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перевозчик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Более 120 единиц транспорта в управлении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-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тягачи европейского производства  VOLVO, MERSEDES, SCANIA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Полуприцепы: рефрижераторы, изотермические,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тентованные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KRONE,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Schmitz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, KOGEL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Парк для перевозки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термочувствительных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грузов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46 единиц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: средний возраст тягачей не более 5 лет, средний возраст рефрижераторов не более 4 лет, рефрижераторы с опцией 2-х ярусной загрузки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Перевозка грузов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с  поддержанием  температурного режима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: поддержание режима от -20 до +20 С⁰, грузоподъемность до 20 тонн, возможность загрузки в 2 яруса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Страховка грузов по оптимальным тарифам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GPS комплекс на каждом а/м для удаленного контроля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E01E0-F3F7-4766-90DC-1C3A5052D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00" y="1004271"/>
            <a:ext cx="2332973" cy="396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3DAD8-0389-4F9B-BD36-C888B61F17C9}"/>
              </a:ext>
            </a:extLst>
          </p:cNvPr>
          <p:cNvSpPr txBox="1"/>
          <p:nvPr/>
        </p:nvSpPr>
        <p:spPr>
          <a:xfrm>
            <a:off x="8657124" y="1616403"/>
            <a:ext cx="3795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Волга-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Тракс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–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Ваш надежный партнер по автомобильным перевозкам</a:t>
            </a:r>
          </a:p>
        </p:txBody>
      </p:sp>
    </p:spTree>
    <p:extLst>
      <p:ext uri="{BB962C8B-B14F-4D97-AF65-F5344CB8AC3E}">
        <p14:creationId xmlns:p14="http://schemas.microsoft.com/office/powerpoint/2010/main" val="320471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13483" y="173889"/>
            <a:ext cx="590831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2894">
              <a:lnSpc>
                <a:spcPct val="90000"/>
              </a:lnSpc>
              <a:spcBef>
                <a:spcPct val="0"/>
              </a:spcBef>
            </a:pPr>
            <a:r>
              <a:rPr lang="ru-RU" sz="2600" b="1" dirty="0">
                <a:solidFill>
                  <a:srgbClr val="8A0E6C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Услуги Волга-</a:t>
            </a:r>
            <a:r>
              <a:rPr lang="ru-RU" sz="2600" b="1" dirty="0" err="1">
                <a:solidFill>
                  <a:srgbClr val="8A0E6C"/>
                </a:solidFill>
                <a:latin typeface="Franklin Gothic Medium" panose="020B0603020102020204" pitchFamily="34" charset="0"/>
                <a:ea typeface="+mj-ea"/>
                <a:cs typeface="+mj-cs"/>
              </a:rPr>
              <a:t>Тракс</a:t>
            </a:r>
            <a:endParaRPr lang="ru-RU" sz="2600" b="1" dirty="0">
              <a:solidFill>
                <a:srgbClr val="8A0E6C"/>
              </a:solidFill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D814C31-014E-4156-B4DE-94C045A059F2}"/>
              </a:ext>
            </a:extLst>
          </p:cNvPr>
          <p:cNvSpPr txBox="1"/>
          <p:nvPr/>
        </p:nvSpPr>
        <p:spPr>
          <a:xfrm>
            <a:off x="237586" y="801366"/>
            <a:ext cx="5750619" cy="1727396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Негабаритные Грузы</a:t>
            </a:r>
          </a:p>
          <a:p>
            <a:pPr marL="12700" marR="5080" indent="-285750">
              <a:lnSpc>
                <a:spcPct val="129200"/>
              </a:lnSpc>
              <a:spcBef>
                <a:spcPts val="100"/>
              </a:spcBef>
              <a:buSzPct val="83333"/>
              <a:buFont typeface="Wingdings" panose="05000000000000000000" pitchFamily="2" charset="2"/>
              <a:buChar char="§"/>
              <a:tabLst>
                <a:tab pos="189865" algn="l"/>
              </a:tabLst>
            </a:pP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Осуществляется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постоянная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работа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собственным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тралом</a:t>
            </a:r>
            <a:endParaRPr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98450" marR="670560" indent="-285750" algn="just">
              <a:lnSpc>
                <a:spcPct val="121400"/>
              </a:lnSpc>
              <a:spcBef>
                <a:spcPts val="100"/>
              </a:spcBef>
              <a:buSzPct val="83333"/>
              <a:buFont typeface="Wingdings" panose="05000000000000000000" pitchFamily="2" charset="2"/>
              <a:buChar char="§"/>
              <a:tabLst>
                <a:tab pos="189865" algn="l"/>
              </a:tabLst>
            </a:pP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Персонал имеет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опыт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работы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различными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грузами</a:t>
            </a:r>
            <a:endParaRPr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98450" marR="774065" indent="-285750">
              <a:lnSpc>
                <a:spcPct val="121400"/>
              </a:lnSpc>
              <a:spcBef>
                <a:spcPts val="100"/>
              </a:spcBef>
              <a:buSzPct val="83333"/>
              <a:buFont typeface="Wingdings" panose="05000000000000000000" pitchFamily="2" charset="2"/>
              <a:buChar char="§"/>
              <a:tabLst>
                <a:tab pos="189865" algn="l"/>
              </a:tabLst>
            </a:pP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Проработанная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система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получения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спец</a:t>
            </a:r>
            <a:r>
              <a:rPr lang="en-US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разрешений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на</a:t>
            </a:r>
            <a:r>
              <a:rPr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перевозки</a:t>
            </a:r>
            <a:endParaRPr lang="en-US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B1F14B-4C1E-45F3-950E-DDE77D668217}"/>
              </a:ext>
            </a:extLst>
          </p:cNvPr>
          <p:cNvSpPr/>
          <p:nvPr/>
        </p:nvSpPr>
        <p:spPr>
          <a:xfrm>
            <a:off x="5807199" y="853031"/>
            <a:ext cx="6637562" cy="140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292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Опасные Грузы</a:t>
            </a:r>
          </a:p>
          <a:p>
            <a:pPr marL="29845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Подвижной состав соответствует требованиям  законодательства</a:t>
            </a:r>
          </a:p>
          <a:p>
            <a:pPr marL="29845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Обученный персонал</a:t>
            </a:r>
          </a:p>
          <a:p>
            <a:pPr marL="29845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Комплекс мероприятий для обеспечения безопасности</a:t>
            </a:r>
            <a:endParaRPr lang="ru-RU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E23F23-633E-4DF7-8674-8CD604CE720E}"/>
              </a:ext>
            </a:extLst>
          </p:cNvPr>
          <p:cNvSpPr/>
          <p:nvPr/>
        </p:nvSpPr>
        <p:spPr>
          <a:xfrm>
            <a:off x="5729911" y="2483097"/>
            <a:ext cx="6478645" cy="244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5080">
              <a:lnSpc>
                <a:spcPct val="1292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фармацевтической продукции</a:t>
            </a:r>
          </a:p>
          <a:p>
            <a:pPr marL="35433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Валидированный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транспорт</a:t>
            </a:r>
          </a:p>
          <a:p>
            <a:pPr marL="35433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Сертифицированные технические  средства контроля температуры</a:t>
            </a:r>
          </a:p>
          <a:p>
            <a:pPr marL="35433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Спецпрограммы инструктажа</a:t>
            </a:r>
          </a:p>
          <a:p>
            <a:pPr marL="35433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On-line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контроль температуры в  грузовом фургоне полуприцепа</a:t>
            </a:r>
          </a:p>
          <a:p>
            <a:pPr marL="35433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98450" marR="5080" indent="-285750">
              <a:lnSpc>
                <a:spcPct val="129200"/>
              </a:lnSpc>
              <a:spcBef>
                <a:spcPts val="100"/>
              </a:spcBef>
              <a:buSzPct val="83333"/>
              <a:buFont typeface="Wingdings" panose="05000000000000000000" pitchFamily="2" charset="2"/>
              <a:buChar char="§"/>
              <a:tabLst>
                <a:tab pos="189865" algn="l"/>
              </a:tabLst>
            </a:pPr>
            <a:endParaRPr 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F5819DD-0CE2-4EF4-9130-06BAB07EEF7E}"/>
              </a:ext>
            </a:extLst>
          </p:cNvPr>
          <p:cNvSpPr/>
          <p:nvPr/>
        </p:nvSpPr>
        <p:spPr>
          <a:xfrm>
            <a:off x="1169408" y="4757709"/>
            <a:ext cx="7409853" cy="2106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B30EA0C0-69B7-4D02-B5EC-2EC9AAF37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56976"/>
              </p:ext>
            </p:extLst>
          </p:nvPr>
        </p:nvGraphicFramePr>
        <p:xfrm>
          <a:off x="1237366" y="4802936"/>
          <a:ext cx="6019164" cy="1276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110">
                <a:tc rowSpan="2"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950" b="1" spc="-16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РЕФРИЖЕРАТОРЫ</a:t>
                      </a:r>
                      <a:endParaRPr sz="1950" dirty="0">
                        <a:latin typeface="Arial"/>
                        <a:cs typeface="Arial"/>
                      </a:endParaRPr>
                    </a:p>
                    <a:p>
                      <a:pPr marL="1250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5500" b="1" spc="-10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39%</a:t>
                      </a:r>
                      <a:endParaRPr sz="55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796F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09880" marR="76200" indent="-230504">
                        <a:lnSpc>
                          <a:spcPct val="133000"/>
                        </a:lnSpc>
                        <a:spcBef>
                          <a:spcPts val="445"/>
                        </a:spcBef>
                      </a:pPr>
                      <a:r>
                        <a:rPr sz="900" b="1" spc="-6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ИЗОТЕРМИЧЕСКИЕ  </a:t>
                      </a:r>
                      <a:r>
                        <a:rPr sz="900" b="1" spc="-4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ФУРГОНЫ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900" b="1" spc="-13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18%</a:t>
                      </a:r>
                      <a:endParaRPr sz="39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7D8F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1780" marR="66675" indent="-203835">
                        <a:lnSpc>
                          <a:spcPct val="133600"/>
                        </a:lnSpc>
                        <a:spcBef>
                          <a:spcPts val="409"/>
                        </a:spcBef>
                      </a:pPr>
                      <a:r>
                        <a:rPr sz="950" b="1" spc="-5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ДЛЯ</a:t>
                      </a:r>
                      <a:r>
                        <a:rPr sz="950" b="1" spc="-9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7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ОПАСНЫХ  </a:t>
                      </a:r>
                      <a:r>
                        <a:rPr sz="950" b="1" spc="-55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ГРУЗОВ</a:t>
                      </a:r>
                      <a:endParaRPr sz="9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3450" b="1" spc="-1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sz="3450" dirty="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D8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60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ТЕНТОВАННЫЕ</a:t>
                      </a:r>
                      <a:endParaRPr sz="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2600" b="1" spc="-19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11%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ACAD5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44145" algn="ctr">
                        <a:lnSpc>
                          <a:spcPct val="103200"/>
                        </a:lnSpc>
                        <a:spcBef>
                          <a:spcPts val="195"/>
                        </a:spcBef>
                      </a:pPr>
                      <a:r>
                        <a:rPr sz="650" b="1" spc="-50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ДЛЯ      </a:t>
                      </a:r>
                      <a:r>
                        <a:rPr sz="650" b="1" spc="5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650" b="1" spc="-35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650" b="1" spc="5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50" b="1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650" b="1" spc="5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АРИТНЫ</a:t>
                      </a:r>
                      <a:r>
                        <a:rPr sz="650" b="1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Х  </a:t>
                      </a:r>
                      <a:r>
                        <a:rPr sz="650" b="1" spc="-50" dirty="0">
                          <a:solidFill>
                            <a:srgbClr val="664881"/>
                          </a:solidFill>
                          <a:latin typeface="Arial"/>
                          <a:cs typeface="Arial"/>
                        </a:rPr>
                        <a:t>ГРУЗОВ</a:t>
                      </a:r>
                      <a:endParaRPr sz="650" dirty="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CF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4610" marB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796FA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7D8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2069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3D8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ACAD5"/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44145" algn="ctr">
                        <a:lnSpc>
                          <a:spcPct val="103200"/>
                        </a:lnSpc>
                        <a:spcBef>
                          <a:spcPts val="325"/>
                        </a:spcBef>
                      </a:pPr>
                      <a:r>
                        <a:rPr sz="65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ДЛЯ    </a:t>
                      </a:r>
                      <a:r>
                        <a:rPr sz="650" b="1" spc="-3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65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65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650" b="1" spc="-3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650" b="1" spc="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ЖЕННЫ</a:t>
                      </a:r>
                      <a:r>
                        <a:rPr sz="65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Х  </a:t>
                      </a:r>
                      <a:r>
                        <a:rPr sz="650" b="1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ГРУЗОВ</a:t>
                      </a:r>
                      <a:endParaRPr sz="6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7780" algn="ctr">
                        <a:lnSpc>
                          <a:spcPts val="2080"/>
                        </a:lnSpc>
                      </a:pPr>
                      <a:r>
                        <a:rPr sz="1950" b="1" spc="-3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9%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87C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7305CD-4725-42BC-81DC-AF9FECA9CFEA}"/>
              </a:ext>
            </a:extLst>
          </p:cNvPr>
          <p:cNvSpPr txBox="1"/>
          <p:nvPr/>
        </p:nvSpPr>
        <p:spPr>
          <a:xfrm>
            <a:off x="6578962" y="5049013"/>
            <a:ext cx="58479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b="1" spc="-30" dirty="0">
                <a:solidFill>
                  <a:srgbClr val="A31975"/>
                </a:solidFill>
                <a:latin typeface="Arial"/>
                <a:cs typeface="Arial"/>
              </a:rPr>
              <a:t>9%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C505B5-9F33-471E-9781-1D7AB860A378}"/>
              </a:ext>
            </a:extLst>
          </p:cNvPr>
          <p:cNvSpPr/>
          <p:nvPr/>
        </p:nvSpPr>
        <p:spPr>
          <a:xfrm>
            <a:off x="2315431" y="4365764"/>
            <a:ext cx="406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Используемые транспортные средства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A23F53-54FA-4124-B640-B7FBFA39266F}"/>
              </a:ext>
            </a:extLst>
          </p:cNvPr>
          <p:cNvSpPr/>
          <p:nvPr/>
        </p:nvSpPr>
        <p:spPr>
          <a:xfrm>
            <a:off x="143742" y="2559224"/>
            <a:ext cx="6096000" cy="1641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Перевозка грузов, требующих  специального способа погрузки</a:t>
            </a:r>
            <a:endParaRPr lang="en-US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9845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тентованные</a:t>
            </a: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а/м объемом до 96 м³</a:t>
            </a:r>
          </a:p>
          <a:p>
            <a:pPr marL="29845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погрузка сбоку, сверху, сзади</a:t>
            </a:r>
          </a:p>
          <a:p>
            <a:pPr marL="298450" marR="5080" indent="-285750">
              <a:lnSpc>
                <a:spcPct val="1292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системы крепления для  различных типов грузов</a:t>
            </a:r>
            <a:endParaRPr lang="en-US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768CAD-3EAD-400F-BB91-35DDE0CB2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152" y="4292672"/>
            <a:ext cx="2773920" cy="23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00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100"/>
            <a:ext cx="12192000" cy="60769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25461" y="147130"/>
            <a:ext cx="417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3B70"/>
                </a:solidFill>
                <a:latin typeface="Franklin Gothic Book" panose="020B0503020102020204" pitchFamily="34" charset="0"/>
              </a:rPr>
              <a:t>СПАСИБО ЗА ВНИМАНИЕ!</a:t>
            </a:r>
            <a:endParaRPr lang="de-DE" sz="2800" b="1" dirty="0">
              <a:solidFill>
                <a:srgbClr val="003B7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7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ariya\PR\photos\FROM VADIM\DSC04132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35" y="4030205"/>
            <a:ext cx="2569929" cy="1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151135" y="5793255"/>
            <a:ext cx="2569929" cy="876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5"/>
          </a:p>
        </p:txBody>
      </p:sp>
      <p:sp>
        <p:nvSpPr>
          <p:cNvPr id="4" name="Textfeld 3"/>
          <p:cNvSpPr txBox="1"/>
          <p:nvPr/>
        </p:nvSpPr>
        <p:spPr>
          <a:xfrm>
            <a:off x="361508" y="866584"/>
            <a:ext cx="110153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770"/>
              </a:spcBef>
            </a:pPr>
            <a:r>
              <a:rPr lang="ru-RU" smtClean="0">
                <a:solidFill>
                  <a:srgbClr val="003B70"/>
                </a:solidFill>
                <a:latin typeface="Franklin Gothic Book" panose="020B0503020102020204" pitchFamily="34" charset="0"/>
              </a:rPr>
              <a:t>- 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международная компания, в состав которой входит три авиакомпании:     АК «Волга-Днепр», АК «</a:t>
            </a:r>
            <a:r>
              <a:rPr lang="ru-RU" dirty="0" err="1">
                <a:solidFill>
                  <a:srgbClr val="003B70"/>
                </a:solidFill>
                <a:latin typeface="Franklin Gothic Book" panose="020B0503020102020204" pitchFamily="34" charset="0"/>
              </a:rPr>
              <a:t>ЭйрБриджКарго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», АК «</a:t>
            </a:r>
            <a:r>
              <a:rPr lang="ru-RU" dirty="0" err="1">
                <a:solidFill>
                  <a:srgbClr val="003B70"/>
                </a:solidFill>
                <a:latin typeface="Franklin Gothic Book" panose="020B0503020102020204" pitchFamily="34" charset="0"/>
              </a:rPr>
              <a:t>Атран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».</a:t>
            </a:r>
          </a:p>
          <a:p>
            <a:pPr algn="just">
              <a:spcBef>
                <a:spcPts val="770"/>
              </a:spcBef>
            </a:pP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Группа компаний «Волга-Днепр» - крупнейший российский авиаперевозчик, входящий в ТОП 15 международных авиагрузовых компаний.</a:t>
            </a:r>
          </a:p>
          <a:p>
            <a:pPr algn="just">
              <a:spcBef>
                <a:spcPts val="770"/>
              </a:spcBef>
            </a:pP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По результатам 2018 года </a:t>
            </a:r>
            <a:r>
              <a:rPr lang="ru-RU" dirty="0" err="1">
                <a:solidFill>
                  <a:srgbClr val="003B70"/>
                </a:solidFill>
                <a:latin typeface="Franklin Gothic Book" panose="020B0503020102020204" pitchFamily="34" charset="0"/>
              </a:rPr>
              <a:t>ГрК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 «Волга-Днепр» входит в  десятку  крупнейших грузовых авиаперевозчиков по показателю FTK. Группа компаний сохраняет свои позиции мирового лидера в области перевозок негабаритных и тяжеловесных грузов на протяжении многих лет.</a:t>
            </a:r>
          </a:p>
          <a:p>
            <a:pPr algn="just">
              <a:spcBef>
                <a:spcPts val="770"/>
              </a:spcBef>
            </a:pPr>
            <a:r>
              <a:rPr lang="ru-RU" b="1" dirty="0">
                <a:solidFill>
                  <a:srgbClr val="003B70"/>
                </a:solidFill>
                <a:latin typeface="Franklin Gothic Book" panose="020B0503020102020204" pitchFamily="34" charset="0"/>
              </a:rPr>
              <a:t>Флот </a:t>
            </a:r>
            <a:r>
              <a:rPr lang="ru-RU" b="1" dirty="0" err="1">
                <a:solidFill>
                  <a:srgbClr val="003B70"/>
                </a:solidFill>
                <a:latin typeface="Franklin Gothic Book" panose="020B0503020102020204" pitchFamily="34" charset="0"/>
              </a:rPr>
              <a:t>ГрК</a:t>
            </a:r>
            <a:r>
              <a:rPr lang="ru-RU" b="1" dirty="0">
                <a:solidFill>
                  <a:srgbClr val="003B70"/>
                </a:solidFill>
                <a:latin typeface="Franklin Gothic Book" panose="020B0503020102020204" pitchFamily="34" charset="0"/>
              </a:rPr>
              <a:t> «Волга-Днепр» 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состоит из </a:t>
            </a:r>
            <a:r>
              <a:rPr lang="ru-RU" dirty="0" smtClean="0">
                <a:solidFill>
                  <a:srgbClr val="003B70"/>
                </a:solidFill>
                <a:latin typeface="Franklin Gothic Book" panose="020B0503020102020204" pitchFamily="34" charset="0"/>
              </a:rPr>
              <a:t>19 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Боинг-747F, </a:t>
            </a:r>
            <a:r>
              <a:rPr lang="ru-RU" dirty="0" smtClean="0">
                <a:solidFill>
                  <a:srgbClr val="003B70"/>
                </a:solidFill>
                <a:latin typeface="Franklin Gothic Book" panose="020B0503020102020204" pitchFamily="34" charset="0"/>
              </a:rPr>
              <a:t>5 </a:t>
            </a: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</a:rPr>
              <a:t>Боинг-737F, 12 Ан-124-100, 5 Ил-76ТД-90ВД</a:t>
            </a:r>
            <a:endParaRPr lang="en-US" dirty="0">
              <a:solidFill>
                <a:srgbClr val="003B7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41407" y="3563623"/>
            <a:ext cx="2569929" cy="520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5"/>
          </a:p>
        </p:txBody>
      </p:sp>
      <p:sp>
        <p:nvSpPr>
          <p:cNvPr id="6" name="Textfeld 5"/>
          <p:cNvSpPr txBox="1"/>
          <p:nvPr/>
        </p:nvSpPr>
        <p:spPr>
          <a:xfrm>
            <a:off x="1282803" y="3683320"/>
            <a:ext cx="230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B70"/>
                </a:solidFill>
                <a:latin typeface="Franklin Gothic Medium" panose="020B0603020102020204" pitchFamily="34" charset="0"/>
              </a:rPr>
              <a:t>Мировой Лидер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82803" y="5937110"/>
            <a:ext cx="230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Franklin Gothic Book" panose="020B0503020102020204" pitchFamily="34" charset="0"/>
                <a:ea typeface="Franklin Gothic Medium" charset="0"/>
                <a:cs typeface="Calibri" panose="020F0502020204030204" pitchFamily="34" charset="0"/>
              </a:rPr>
              <a:t>в перевозке негабаритных и сверхтяжелых грузов</a:t>
            </a:r>
          </a:p>
        </p:txBody>
      </p:sp>
      <p:sp>
        <p:nvSpPr>
          <p:cNvPr id="10" name="Rechteck 9"/>
          <p:cNvSpPr/>
          <p:nvPr/>
        </p:nvSpPr>
        <p:spPr>
          <a:xfrm>
            <a:off x="4911639" y="3563623"/>
            <a:ext cx="2569929" cy="520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5"/>
          </a:p>
        </p:txBody>
      </p:sp>
      <p:sp>
        <p:nvSpPr>
          <p:cNvPr id="11" name="Textfeld 10"/>
          <p:cNvSpPr txBox="1"/>
          <p:nvPr/>
        </p:nvSpPr>
        <p:spPr>
          <a:xfrm>
            <a:off x="5043306" y="3683320"/>
            <a:ext cx="230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B70"/>
                </a:solidFill>
                <a:latin typeface="Franklin Gothic Medium" panose="020B0603020102020204" pitchFamily="34" charset="0"/>
              </a:rPr>
              <a:t>В десятке</a:t>
            </a:r>
            <a:endParaRPr lang="de-DE" sz="1600" b="1" dirty="0">
              <a:solidFill>
                <a:srgbClr val="003B7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21366" y="5793255"/>
            <a:ext cx="2569929" cy="876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5"/>
          </a:p>
        </p:txBody>
      </p:sp>
      <p:sp>
        <p:nvSpPr>
          <p:cNvPr id="13" name="Textfeld 12"/>
          <p:cNvSpPr txBox="1"/>
          <p:nvPr/>
        </p:nvSpPr>
        <p:spPr>
          <a:xfrm>
            <a:off x="5043305" y="5905782"/>
            <a:ext cx="230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крупнейших грузовых авиаперевозчиков</a:t>
            </a:r>
          </a:p>
        </p:txBody>
      </p:sp>
      <p:sp>
        <p:nvSpPr>
          <p:cNvPr id="14" name="Rechteck 13"/>
          <p:cNvSpPr/>
          <p:nvPr/>
        </p:nvSpPr>
        <p:spPr>
          <a:xfrm>
            <a:off x="8682294" y="3563623"/>
            <a:ext cx="2569929" cy="520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5"/>
          </a:p>
        </p:txBody>
      </p:sp>
      <p:sp>
        <p:nvSpPr>
          <p:cNvPr id="15" name="Textfeld 14"/>
          <p:cNvSpPr txBox="1"/>
          <p:nvPr/>
        </p:nvSpPr>
        <p:spPr>
          <a:xfrm>
            <a:off x="8823689" y="3683320"/>
            <a:ext cx="2304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3B70"/>
                </a:solidFill>
                <a:latin typeface="Franklin Gothic Medium" panose="020B0603020102020204" pitchFamily="34" charset="0"/>
              </a:rPr>
              <a:t>1 место</a:t>
            </a:r>
          </a:p>
        </p:txBody>
      </p:sp>
      <p:sp>
        <p:nvSpPr>
          <p:cNvPr id="16" name="Rechteck 15"/>
          <p:cNvSpPr/>
          <p:nvPr/>
        </p:nvSpPr>
        <p:spPr>
          <a:xfrm>
            <a:off x="8692022" y="5793255"/>
            <a:ext cx="2569929" cy="876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5"/>
          </a:p>
        </p:txBody>
      </p:sp>
      <p:sp>
        <p:nvSpPr>
          <p:cNvPr id="17" name="Textfeld 16"/>
          <p:cNvSpPr txBox="1"/>
          <p:nvPr/>
        </p:nvSpPr>
        <p:spPr>
          <a:xfrm>
            <a:off x="8823689" y="5905782"/>
            <a:ext cx="2304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de-DE" sz="1400" dirty="0">
                <a:solidFill>
                  <a:schemeClr val="bg1"/>
                </a:solidFill>
                <a:latin typeface="Calibri" charset="0"/>
              </a:rPr>
              <a:t>среди российских авиаперевозчиков</a:t>
            </a:r>
          </a:p>
          <a:p>
            <a:endParaRPr lang="ru-RU" altLang="de-DE" sz="1400" dirty="0">
              <a:solidFill>
                <a:schemeClr val="bg1"/>
              </a:solidFill>
              <a:latin typeface="Franklin Gothic Book" panose="020B0503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021" y="4084308"/>
            <a:ext cx="2563419" cy="1708946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578" y="4079968"/>
            <a:ext cx="2569930" cy="1713286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900576" y="95532"/>
            <a:ext cx="8285459" cy="737914"/>
          </a:xfrm>
          <a:prstGeom prst="rect">
            <a:avLst/>
          </a:prstGeom>
        </p:spPr>
        <p:txBody>
          <a:bodyPr vert="horz" lIns="58652" tIns="29326" rIns="58652" bIns="29326" rtlCol="0" anchor="ctr">
            <a:noAutofit/>
          </a:bodyPr>
          <a:lstStyle>
            <a:lvl1pPr algn="l" defTabSz="11339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8A0E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Franklin Gothic Medium" panose="020B0603020102020204" pitchFamily="34" charset="0"/>
              </a:rPr>
              <a:t>Группа компаний Волга-Днепр на авиагрузовом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289906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CD5032-28CB-46C7-BA04-BB22C1D5FC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8" y="6153051"/>
            <a:ext cx="5400762" cy="662798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014622" y="-69026"/>
            <a:ext cx="9364260" cy="737914"/>
          </a:xfrm>
          <a:prstGeom prst="rect">
            <a:avLst/>
          </a:prstGeom>
        </p:spPr>
        <p:txBody>
          <a:bodyPr vert="horz" lIns="58652" tIns="29326" rIns="58652" bIns="29326" rtlCol="0" anchor="b">
            <a:normAutofit/>
          </a:bodyPr>
          <a:lstStyle>
            <a:lvl1pPr algn="ctr" defTabSz="11339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441" kern="1200">
                <a:solidFill>
                  <a:srgbClr val="8A0E6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latin typeface="Franklin Gothic Medium" panose="020B0603020102020204" pitchFamily="34" charset="0"/>
              </a:rPr>
              <a:t>Основные ценности Группы компаний Волга-Днепр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918D569-DC0D-4EFB-88F3-0000C886A5C8}"/>
              </a:ext>
            </a:extLst>
          </p:cNvPr>
          <p:cNvGrpSpPr/>
          <p:nvPr/>
        </p:nvGrpSpPr>
        <p:grpSpPr>
          <a:xfrm>
            <a:off x="161615" y="6156295"/>
            <a:ext cx="12015263" cy="663096"/>
            <a:chOff x="161615" y="6156295"/>
            <a:chExt cx="12015263" cy="66309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16412C-895E-4900-ACD6-E0E0C62E0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5747" y="6156593"/>
              <a:ext cx="5400762" cy="662798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EFFF6BF-8DD3-4715-BB9D-305589991420}"/>
                </a:ext>
              </a:extLst>
            </p:cNvPr>
            <p:cNvSpPr/>
            <p:nvPr/>
          </p:nvSpPr>
          <p:spPr>
            <a:xfrm>
              <a:off x="2451164" y="6309524"/>
              <a:ext cx="5173070" cy="374811"/>
            </a:xfrm>
            <a:prstGeom prst="rect">
              <a:avLst/>
            </a:prstGeom>
            <a:solidFill>
              <a:srgbClr val="004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92702D7-052F-4942-A9DD-C1FF9FF73553}"/>
                </a:ext>
              </a:extLst>
            </p:cNvPr>
            <p:cNvSpPr/>
            <p:nvPr/>
          </p:nvSpPr>
          <p:spPr>
            <a:xfrm>
              <a:off x="161615" y="6295349"/>
              <a:ext cx="5173070" cy="374811"/>
            </a:xfrm>
            <a:prstGeom prst="rect">
              <a:avLst/>
            </a:prstGeom>
            <a:solidFill>
              <a:srgbClr val="004C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D70FE05-A293-49CC-A249-44D3600B7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76116" y="6156295"/>
              <a:ext cx="5400762" cy="662798"/>
            </a:xfrm>
            <a:prstGeom prst="rect">
              <a:avLst/>
            </a:prstGeom>
          </p:spPr>
        </p:pic>
      </p:grpSp>
      <p:sp>
        <p:nvSpPr>
          <p:cNvPr id="14" name="Textfeld 4">
            <a:extLst>
              <a:ext uri="{FF2B5EF4-FFF2-40B4-BE49-F238E27FC236}">
                <a16:creationId xmlns:a16="http://schemas.microsoft.com/office/drawing/2014/main" id="{49DA0A8F-069C-44DB-B47E-EED3FBF24E45}"/>
              </a:ext>
            </a:extLst>
          </p:cNvPr>
          <p:cNvSpPr txBox="1"/>
          <p:nvPr/>
        </p:nvSpPr>
        <p:spPr>
          <a:xfrm>
            <a:off x="8825964" y="1211256"/>
            <a:ext cx="3105837" cy="29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ru-RU" sz="2800" b="1" i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Честность </a:t>
            </a:r>
          </a:p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– это исполнение обязательств перед </a:t>
            </a:r>
          </a:p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самим собой и другими людьми, выражающаяся как в намерениях, так и в оценке их исполнения</a:t>
            </a:r>
          </a:p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.</a:t>
            </a:r>
          </a:p>
        </p:txBody>
      </p:sp>
      <p:sp>
        <p:nvSpPr>
          <p:cNvPr id="15" name="Textfeld 6">
            <a:extLst>
              <a:ext uri="{FF2B5EF4-FFF2-40B4-BE49-F238E27FC236}">
                <a16:creationId xmlns:a16="http://schemas.microsoft.com/office/drawing/2014/main" id="{9CE1FCAE-8E05-4F43-9017-5DFC8D7CC57A}"/>
              </a:ext>
            </a:extLst>
          </p:cNvPr>
          <p:cNvSpPr txBox="1"/>
          <p:nvPr/>
        </p:nvSpPr>
        <p:spPr>
          <a:xfrm>
            <a:off x="260199" y="1094298"/>
            <a:ext cx="3701477" cy="3413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800" b="1" i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Труд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800" b="1" i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  - 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это  деятельность  человека,  приносящая  пользу  обществу  в  его  непрерывном  процессе 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познания, с тем, чтобы упредить угрозы существованию человечества (стране, организации, человеку), угрозы настоящего и будущего</a:t>
            </a:r>
            <a:endParaRPr lang="en-US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  <a:ea typeface="MS PGothic" charset="0"/>
              <a:cs typeface="MS PGothic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DD41FA4-9AF2-4FCB-9D02-B88F4962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71" y="914429"/>
            <a:ext cx="5190997" cy="511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06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8427" y="114829"/>
            <a:ext cx="8421646" cy="737914"/>
          </a:xfrm>
        </p:spPr>
        <p:txBody>
          <a:bodyPr anchor="ctr" anchorCtr="0">
            <a:normAutofit fontScale="90000"/>
          </a:bodyPr>
          <a:lstStyle/>
          <a:p>
            <a:pPr defTabSz="1133947"/>
            <a:r>
              <a:rPr lang="ru-RU" sz="28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Концепция Грузового Супермаркета </a:t>
            </a:r>
            <a:r>
              <a:rPr lang="ru-RU" sz="2800" b="1" dirty="0" err="1">
                <a:solidFill>
                  <a:srgbClr val="8A0E6C"/>
                </a:solidFill>
                <a:latin typeface="Franklin Gothic Medium" panose="020B0603020102020204" pitchFamily="34" charset="0"/>
              </a:rPr>
              <a:t>ГрК</a:t>
            </a:r>
            <a:r>
              <a:rPr lang="ru-RU" sz="28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 Волга-Днепр</a:t>
            </a:r>
            <a:endParaRPr lang="de-DE" sz="2800" b="1" dirty="0">
              <a:solidFill>
                <a:srgbClr val="8A0E6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22141" y="1658765"/>
            <a:ext cx="3422203" cy="408125"/>
          </a:xfrm>
          <a:prstGeom prst="rect">
            <a:avLst/>
          </a:prstGeom>
          <a:solidFill>
            <a:srgbClr val="003B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52" b="1" dirty="0">
                <a:solidFill>
                  <a:schemeClr val="bg1"/>
                </a:solidFill>
              </a:rPr>
              <a:t>Чартерные перевозки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506162" y="1658765"/>
            <a:ext cx="3463697" cy="408125"/>
          </a:xfrm>
          <a:prstGeom prst="rect">
            <a:avLst/>
          </a:prstGeom>
          <a:solidFill>
            <a:srgbClr val="003B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52" b="1" dirty="0">
                <a:solidFill>
                  <a:schemeClr val="bg1"/>
                </a:solidFill>
              </a:rPr>
              <a:t>Регулярные перевозки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919135" y="2355936"/>
            <a:ext cx="63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9</a:t>
            </a:r>
            <a:endParaRPr lang="de-DE" sz="24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641242" y="2407152"/>
            <a:ext cx="789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B-747F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944444" y="3085422"/>
            <a:ext cx="89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2</a:t>
            </a:r>
            <a:endParaRPr lang="de-DE" sz="24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665744" y="3200515"/>
            <a:ext cx="789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B-747F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8937196" y="3787622"/>
            <a:ext cx="63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5</a:t>
            </a:r>
            <a:endParaRPr lang="de-DE" sz="2400" b="1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9665744" y="3858446"/>
            <a:ext cx="814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B-737F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700193" y="2626520"/>
            <a:ext cx="119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12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459206" y="2741122"/>
            <a:ext cx="966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An-124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842912" y="3394094"/>
            <a:ext cx="63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514921" y="3528857"/>
            <a:ext cx="69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IL-76</a:t>
            </a:r>
          </a:p>
        </p:txBody>
      </p:sp>
      <p:sp>
        <p:nvSpPr>
          <p:cNvPr id="26" name="Textfeld 12"/>
          <p:cNvSpPr txBox="1"/>
          <p:nvPr/>
        </p:nvSpPr>
        <p:spPr>
          <a:xfrm>
            <a:off x="4409035" y="4773421"/>
            <a:ext cx="3469990" cy="408125"/>
          </a:xfrm>
          <a:prstGeom prst="rect">
            <a:avLst/>
          </a:prstGeom>
          <a:solidFill>
            <a:srgbClr val="003B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52" b="1" dirty="0">
                <a:solidFill>
                  <a:schemeClr val="bg1"/>
                </a:solidFill>
              </a:rPr>
              <a:t>Обслуживающие бизнесы</a:t>
            </a:r>
          </a:p>
        </p:txBody>
      </p:sp>
      <p:sp>
        <p:nvSpPr>
          <p:cNvPr id="29" name="Textfeld 3"/>
          <p:cNvSpPr txBox="1"/>
          <p:nvPr/>
        </p:nvSpPr>
        <p:spPr>
          <a:xfrm>
            <a:off x="817945" y="5299485"/>
            <a:ext cx="3282521" cy="6360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85"/>
              </a:spcBef>
            </a:pPr>
            <a:r>
              <a:rPr lang="ru-RU" sz="1600" b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Логистические услуги:</a:t>
            </a:r>
          </a:p>
          <a:p>
            <a:pPr algn="ctr">
              <a:spcBef>
                <a:spcPts val="385"/>
              </a:spcBef>
            </a:pPr>
            <a:r>
              <a:rPr lang="ru-RU" sz="1600" dirty="0" err="1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Инжиниринго</a:t>
            </a:r>
            <a:r>
              <a:rPr lang="ru-RU" sz="1600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-логистический центр</a:t>
            </a:r>
          </a:p>
        </p:txBody>
      </p:sp>
      <p:sp>
        <p:nvSpPr>
          <p:cNvPr id="33" name="Textfeld 5"/>
          <p:cNvSpPr txBox="1"/>
          <p:nvPr/>
        </p:nvSpPr>
        <p:spPr>
          <a:xfrm>
            <a:off x="839401" y="6062299"/>
            <a:ext cx="3282521" cy="6360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85"/>
              </a:spcBef>
            </a:pPr>
            <a:r>
              <a:rPr lang="ru-RU" sz="1600" b="1" dirty="0" err="1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Тракинг</a:t>
            </a:r>
            <a:r>
              <a:rPr lang="ru-RU" sz="1600" b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:</a:t>
            </a:r>
          </a:p>
          <a:p>
            <a:pPr algn="ctr">
              <a:spcBef>
                <a:spcPts val="385"/>
              </a:spcBef>
            </a:pPr>
            <a:r>
              <a:rPr lang="ru-RU" sz="1600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Подразделение «Волга-</a:t>
            </a:r>
            <a:r>
              <a:rPr lang="ru-RU" sz="1600" dirty="0" err="1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Тракс</a:t>
            </a:r>
            <a:r>
              <a:rPr lang="ru-RU" sz="1600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»</a:t>
            </a:r>
          </a:p>
        </p:txBody>
      </p:sp>
      <p:sp>
        <p:nvSpPr>
          <p:cNvPr id="40" name="Textfeld 6"/>
          <p:cNvSpPr txBox="1"/>
          <p:nvPr/>
        </p:nvSpPr>
        <p:spPr>
          <a:xfrm>
            <a:off x="4641310" y="5305187"/>
            <a:ext cx="3131090" cy="88229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85"/>
              </a:spcBef>
            </a:pPr>
            <a:r>
              <a:rPr lang="ru-RU" sz="1600" b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Техническое обслуживание и ремонт ВС:</a:t>
            </a:r>
          </a:p>
          <a:p>
            <a:pPr algn="ctr">
              <a:spcBef>
                <a:spcPts val="385"/>
              </a:spcBef>
            </a:pPr>
            <a:r>
              <a:rPr lang="ru-RU" sz="1600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Волга-Днепр </a:t>
            </a:r>
            <a:r>
              <a:rPr lang="ru-RU" sz="1600" dirty="0" err="1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Техникс</a:t>
            </a:r>
            <a:endParaRPr lang="en-US" sz="1600" dirty="0">
              <a:solidFill>
                <a:srgbClr val="003B70"/>
              </a:solidFill>
              <a:latin typeface="Franklin Gothic Book" panose="020B0503020102020204" pitchFamily="34" charset="0"/>
              <a:ea typeface="MS PGothic" charset="0"/>
              <a:cs typeface="MS PGothic" charset="0"/>
            </a:endParaRPr>
          </a:p>
        </p:txBody>
      </p:sp>
      <p:sp>
        <p:nvSpPr>
          <p:cNvPr id="41" name="Textfeld 9"/>
          <p:cNvSpPr txBox="1"/>
          <p:nvPr/>
        </p:nvSpPr>
        <p:spPr>
          <a:xfrm>
            <a:off x="8211708" y="6051666"/>
            <a:ext cx="3303351" cy="6360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85"/>
              </a:spcBef>
            </a:pPr>
            <a:r>
              <a:rPr lang="ru-RU" sz="1600" b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Страхование:</a:t>
            </a:r>
          </a:p>
          <a:p>
            <a:pPr algn="ctr">
              <a:spcBef>
                <a:spcPts val="385"/>
              </a:spcBef>
            </a:pPr>
            <a:r>
              <a:rPr lang="ru-RU" sz="1600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Страховая компания «НИК»</a:t>
            </a:r>
          </a:p>
        </p:txBody>
      </p:sp>
      <p:sp>
        <p:nvSpPr>
          <p:cNvPr id="42" name="Textfeld 10"/>
          <p:cNvSpPr txBox="1"/>
          <p:nvPr/>
        </p:nvSpPr>
        <p:spPr>
          <a:xfrm>
            <a:off x="8211709" y="5320586"/>
            <a:ext cx="3303352" cy="63607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385"/>
              </a:spcBef>
            </a:pPr>
            <a:r>
              <a:rPr lang="ru-RU" sz="1600" b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Корпоративный университет:</a:t>
            </a:r>
          </a:p>
          <a:p>
            <a:pPr algn="ctr">
              <a:spcBef>
                <a:spcPts val="385"/>
              </a:spcBef>
            </a:pPr>
            <a:r>
              <a:rPr lang="ru-RU" sz="1600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Авиационное и бизнес обучение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70385" y="3413312"/>
            <a:ext cx="207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>
                <a:solidFill>
                  <a:schemeClr val="tx2"/>
                </a:solidFill>
                <a:latin typeface="Franklin Gothic Book" panose="020B0503020102020204" pitchFamily="34" charset="0"/>
              </a:rPr>
              <a:t>Стратегический партнер</a:t>
            </a:r>
            <a:endParaRPr lang="de-DE" sz="14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4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090" y="3007902"/>
            <a:ext cx="1960258" cy="424544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380" y="3793973"/>
            <a:ext cx="1988414" cy="41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M:\Реклама\ABC Brand - book\Logo ABC 2017 МА Исайкина\logo_AirBC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779" y="2355936"/>
            <a:ext cx="1994850" cy="4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468" y="3009771"/>
            <a:ext cx="2149939" cy="487606"/>
          </a:xfrm>
          <a:prstGeom prst="rect">
            <a:avLst/>
          </a:prstGeom>
        </p:spPr>
      </p:pic>
      <p:sp>
        <p:nvSpPr>
          <p:cNvPr id="48" name="Textfeld 8"/>
          <p:cNvSpPr txBox="1"/>
          <p:nvPr/>
        </p:nvSpPr>
        <p:spPr>
          <a:xfrm>
            <a:off x="4279415" y="1006752"/>
            <a:ext cx="3633170" cy="616359"/>
          </a:xfrm>
          <a:prstGeom prst="rect">
            <a:avLst/>
          </a:prstGeom>
          <a:noFill/>
          <a:ln>
            <a:noFill/>
          </a:ln>
        </p:spPr>
        <p:txBody>
          <a:bodyPr wrap="square" lIns="36359" tIns="18179" rIns="36359" bIns="18179" rtlCol="0">
            <a:spAutoFit/>
          </a:bodyPr>
          <a:lstStyle/>
          <a:p>
            <a:pPr algn="ctr">
              <a:spcBef>
                <a:spcPts val="239"/>
              </a:spcBef>
            </a:pPr>
            <a:r>
              <a:rPr lang="ru-RU" b="1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Управляющие компании:</a:t>
            </a:r>
          </a:p>
          <a:p>
            <a:pPr algn="ctr">
              <a:spcBef>
                <a:spcPts val="239"/>
              </a:spcBef>
            </a:pPr>
            <a:r>
              <a:rPr lang="ru-RU" dirty="0">
                <a:solidFill>
                  <a:srgbClr val="003B70"/>
                </a:solidFill>
                <a:latin typeface="Franklin Gothic Book" panose="020B0503020102020204" pitchFamily="34" charset="0"/>
                <a:ea typeface="MS PGothic" charset="0"/>
                <a:cs typeface="MS PGothic" charset="0"/>
              </a:rPr>
              <a:t>Москва - Лондон</a:t>
            </a:r>
            <a:endParaRPr lang="en-US" dirty="0">
              <a:solidFill>
                <a:srgbClr val="003B70"/>
              </a:solidFill>
              <a:latin typeface="Franklin Gothic Book" panose="020B0503020102020204" pitchFamily="34" charset="0"/>
              <a:ea typeface="MS PGothic" charset="0"/>
              <a:cs typeface="MS PGothic" charset="0"/>
            </a:endParaRPr>
          </a:p>
        </p:txBody>
      </p:sp>
      <p:pic>
        <p:nvPicPr>
          <p:cNvPr id="49" name="Picture 2" descr="Макияж в золотисто-зеленой гамме))) - Сообщество &quot;Все о крас…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793" y="1090056"/>
            <a:ext cx="582806" cy="4198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0" name="Picture 18" descr="http://0.static.wix.com/media/5e44ee_22de8bddcf20a45602a9f3cdd8ef0736.gif_25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791" y="1105860"/>
            <a:ext cx="584466" cy="4221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1" name="Textfeld 27">
            <a:extLst>
              <a:ext uri="{FF2B5EF4-FFF2-40B4-BE49-F238E27FC236}">
                <a16:creationId xmlns:a16="http://schemas.microsoft.com/office/drawing/2014/main" id="{CB952010-80A6-43CF-9C5C-FA9D02D9C655}"/>
              </a:ext>
            </a:extLst>
          </p:cNvPr>
          <p:cNvSpPr txBox="1"/>
          <p:nvPr/>
        </p:nvSpPr>
        <p:spPr>
          <a:xfrm>
            <a:off x="3027821" y="4311319"/>
            <a:ext cx="5841436" cy="352507"/>
          </a:xfrm>
          <a:prstGeom prst="rect">
            <a:avLst/>
          </a:prstGeom>
          <a:noFill/>
        </p:spPr>
        <p:txBody>
          <a:bodyPr wrap="square" lIns="36359" tIns="18180" rIns="36359" bIns="18180" rtlCol="0">
            <a:spAutoFit/>
          </a:bodyPr>
          <a:lstStyle/>
          <a:p>
            <a:pPr algn="ctr"/>
            <a:r>
              <a:rPr lang="ru-RU" sz="1539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Всего</a:t>
            </a:r>
            <a:r>
              <a:rPr lang="de-DE" sz="1539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: </a:t>
            </a:r>
            <a:r>
              <a:rPr lang="de-DE" sz="2052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4</a:t>
            </a:r>
            <a:r>
              <a:rPr lang="ru-RU" sz="2052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3</a:t>
            </a:r>
            <a:r>
              <a:rPr lang="de-DE" sz="2052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2052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ВС</a:t>
            </a:r>
            <a:endParaRPr lang="de-DE" sz="1539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25DCB51-9E85-41B6-BD73-CC91B8C8CD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504" y="6247367"/>
            <a:ext cx="1240876" cy="440371"/>
          </a:xfrm>
          <a:prstGeom prst="rect">
            <a:avLst/>
          </a:prstGeom>
        </p:spPr>
      </p:pic>
      <p:sp>
        <p:nvSpPr>
          <p:cNvPr id="53" name="Textfeld 27"/>
          <p:cNvSpPr txBox="1"/>
          <p:nvPr/>
        </p:nvSpPr>
        <p:spPr>
          <a:xfrm>
            <a:off x="7637111" y="4342396"/>
            <a:ext cx="3877950" cy="826681"/>
          </a:xfrm>
          <a:prstGeom prst="rect">
            <a:avLst/>
          </a:prstGeom>
          <a:noFill/>
        </p:spPr>
        <p:txBody>
          <a:bodyPr wrap="square" lIns="56684" tIns="28343" rIns="56684" bIns="28343" rtlCol="0">
            <a:spAutoFit/>
          </a:bodyPr>
          <a:lstStyle/>
          <a:p>
            <a:pPr algn="ctr"/>
            <a:r>
              <a:rPr lang="de-DE" sz="1600" b="1" u="sng" dirty="0">
                <a:solidFill>
                  <a:schemeClr val="tx2"/>
                </a:solidFill>
              </a:rPr>
              <a:t>17.07.2018 </a:t>
            </a:r>
            <a:r>
              <a:rPr lang="ru-RU" sz="1600" b="1" u="sng" dirty="0">
                <a:solidFill>
                  <a:schemeClr val="tx2"/>
                </a:solidFill>
              </a:rPr>
              <a:t>был подписан </a:t>
            </a:r>
            <a:r>
              <a:rPr lang="de-DE" sz="1600" b="1" u="sng" dirty="0">
                <a:solidFill>
                  <a:schemeClr val="tx2"/>
                </a:solidFill>
              </a:rPr>
              <a:t>MOU </a:t>
            </a:r>
            <a:r>
              <a:rPr lang="ru-RU" sz="1600" b="1" u="sng" dirty="0">
                <a:solidFill>
                  <a:schemeClr val="tx2"/>
                </a:solidFill>
              </a:rPr>
              <a:t>с </a:t>
            </a:r>
            <a:r>
              <a:rPr lang="de-DE" sz="1600" b="1" u="sng" dirty="0">
                <a:solidFill>
                  <a:schemeClr val="tx2"/>
                </a:solidFill>
              </a:rPr>
              <a:t>Boeing </a:t>
            </a:r>
            <a:r>
              <a:rPr lang="ru-RU" sz="1600" b="1" u="sng" dirty="0">
                <a:solidFill>
                  <a:schemeClr val="tx2"/>
                </a:solidFill>
              </a:rPr>
              <a:t>на</a:t>
            </a:r>
            <a:r>
              <a:rPr lang="de-DE" sz="1600" b="1" u="sng" dirty="0">
                <a:solidFill>
                  <a:schemeClr val="tx2"/>
                </a:solidFill>
              </a:rPr>
              <a:t> </a:t>
            </a:r>
            <a:r>
              <a:rPr lang="de-DE" b="1" dirty="0">
                <a:solidFill>
                  <a:schemeClr val="tx2"/>
                </a:solidFill>
              </a:rPr>
              <a:t>5</a:t>
            </a:r>
            <a:r>
              <a:rPr lang="de-DE" sz="1600" b="1" dirty="0">
                <a:solidFill>
                  <a:schemeClr val="tx2"/>
                </a:solidFill>
              </a:rPr>
              <a:t> B-747-8F + </a:t>
            </a:r>
            <a:r>
              <a:rPr lang="de-DE" b="1" dirty="0">
                <a:solidFill>
                  <a:schemeClr val="tx2"/>
                </a:solidFill>
              </a:rPr>
              <a:t>29</a:t>
            </a:r>
            <a:r>
              <a:rPr lang="de-DE" sz="1600" b="1" dirty="0">
                <a:solidFill>
                  <a:schemeClr val="tx2"/>
                </a:solidFill>
              </a:rPr>
              <a:t> B-777F  </a:t>
            </a:r>
          </a:p>
          <a:p>
            <a:pPr algn="ctr"/>
            <a:r>
              <a:rPr lang="de-DE" sz="1600" b="1" u="sng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025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665" y="92725"/>
            <a:ext cx="8164211" cy="737914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Наш Уникальный Парк</a:t>
            </a:r>
            <a:endParaRPr lang="de-DE" sz="2600" b="1" dirty="0">
              <a:solidFill>
                <a:srgbClr val="8A0E6C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707" y="2544374"/>
            <a:ext cx="6367865" cy="164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Группа 49"/>
          <p:cNvGrpSpPr>
            <a:grpSpLocks/>
          </p:cNvGrpSpPr>
          <p:nvPr/>
        </p:nvGrpSpPr>
        <p:grpSpPr bwMode="auto">
          <a:xfrm>
            <a:off x="6184361" y="4191379"/>
            <a:ext cx="5286628" cy="2285646"/>
            <a:chOff x="611560" y="5229200"/>
            <a:chExt cx="3279878" cy="13919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229200"/>
              <a:ext cx="3279878" cy="139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48"/>
            <p:cNvSpPr/>
            <p:nvPr/>
          </p:nvSpPr>
          <p:spPr>
            <a:xfrm>
              <a:off x="1332308" y="5229200"/>
              <a:ext cx="1973325" cy="431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925038" y="1148110"/>
            <a:ext cx="3463697" cy="461665"/>
          </a:xfrm>
          <a:prstGeom prst="rect">
            <a:avLst/>
          </a:prstGeom>
          <a:solidFill>
            <a:srgbClr val="003B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Чартерные перевозки</a:t>
            </a:r>
          </a:p>
        </p:txBody>
      </p:sp>
      <p:sp>
        <p:nvSpPr>
          <p:cNvPr id="20" name="Textfeld 11">
            <a:extLst>
              <a:ext uri="{FF2B5EF4-FFF2-40B4-BE49-F238E27FC236}">
                <a16:creationId xmlns:a16="http://schemas.microsoft.com/office/drawing/2014/main" id="{3FF97B72-E4C9-49B2-810E-6750F3CE969B}"/>
              </a:ext>
            </a:extLst>
          </p:cNvPr>
          <p:cNvSpPr txBox="1"/>
          <p:nvPr/>
        </p:nvSpPr>
        <p:spPr>
          <a:xfrm>
            <a:off x="209315" y="1650959"/>
            <a:ext cx="987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7FC8F3"/>
                </a:solidFill>
              </a:rPr>
              <a:t>12 </a:t>
            </a:r>
            <a:r>
              <a:rPr lang="ru-RU" sz="2000" b="1" i="1" dirty="0">
                <a:solidFill>
                  <a:srgbClr val="7FC8F3"/>
                </a:solidFill>
              </a:rPr>
              <a:t>грузовых  Ан</a:t>
            </a:r>
            <a:r>
              <a:rPr lang="en-US" sz="2000" b="1" i="1" dirty="0">
                <a:solidFill>
                  <a:srgbClr val="7FC8F3"/>
                </a:solidFill>
              </a:rPr>
              <a:t>-124-100: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3B70"/>
                </a:solidFill>
              </a:rPr>
              <a:t>Размеры грузовой кабины </a:t>
            </a:r>
            <a:r>
              <a:rPr lang="en-US" sz="2000" dirty="0">
                <a:solidFill>
                  <a:srgbClr val="003B70"/>
                </a:solidFill>
              </a:rPr>
              <a:t>6,4 x 4,4 x 36,5 </a:t>
            </a:r>
            <a:r>
              <a:rPr lang="ru-RU" sz="2000" dirty="0">
                <a:solidFill>
                  <a:srgbClr val="003B70"/>
                </a:solidFill>
              </a:rPr>
              <a:t>м</a:t>
            </a:r>
            <a:endParaRPr lang="en-US" sz="2000" dirty="0">
              <a:solidFill>
                <a:srgbClr val="003B7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3B70"/>
                </a:solidFill>
              </a:rPr>
              <a:t>Крупнейший грузовой самолет серийного производства</a:t>
            </a:r>
          </a:p>
        </p:txBody>
      </p:sp>
      <p:sp>
        <p:nvSpPr>
          <p:cNvPr id="21" name="Textfeld 13">
            <a:extLst>
              <a:ext uri="{FF2B5EF4-FFF2-40B4-BE49-F238E27FC236}">
                <a16:creationId xmlns:a16="http://schemas.microsoft.com/office/drawing/2014/main" id="{3B44D1A2-36B6-48B5-822F-11ACA7F6F74A}"/>
              </a:ext>
            </a:extLst>
          </p:cNvPr>
          <p:cNvSpPr txBox="1"/>
          <p:nvPr/>
        </p:nvSpPr>
        <p:spPr>
          <a:xfrm>
            <a:off x="340248" y="4052058"/>
            <a:ext cx="11130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7FC8F3"/>
                </a:solidFill>
              </a:rPr>
              <a:t>5 </a:t>
            </a:r>
            <a:r>
              <a:rPr lang="ru-RU" sz="2000" b="1" i="1" dirty="0">
                <a:solidFill>
                  <a:srgbClr val="7FC8F3"/>
                </a:solidFill>
              </a:rPr>
              <a:t>грузовых Ил-</a:t>
            </a:r>
            <a:r>
              <a:rPr lang="en-US" sz="2000" b="1" i="1" dirty="0">
                <a:solidFill>
                  <a:srgbClr val="7FC8F3"/>
                </a:solidFill>
              </a:rPr>
              <a:t>76</a:t>
            </a:r>
            <a:r>
              <a:rPr lang="ru-RU" sz="2000" b="1" i="1" dirty="0">
                <a:solidFill>
                  <a:srgbClr val="7FC8F3"/>
                </a:solidFill>
              </a:rPr>
              <a:t>ТД</a:t>
            </a:r>
            <a:r>
              <a:rPr lang="en-US" sz="2000" b="1" i="1" dirty="0">
                <a:solidFill>
                  <a:srgbClr val="7FC8F3"/>
                </a:solidFill>
              </a:rPr>
              <a:t>-90</a:t>
            </a:r>
            <a:r>
              <a:rPr lang="ru-RU" sz="2000" b="1" i="1" dirty="0">
                <a:solidFill>
                  <a:srgbClr val="7FC8F3"/>
                </a:solidFill>
              </a:rPr>
              <a:t>ВД</a:t>
            </a:r>
            <a:endParaRPr lang="en-US" sz="2000" b="1" i="1" dirty="0">
              <a:solidFill>
                <a:srgbClr val="7FC8F3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3B70"/>
                </a:solidFill>
              </a:rPr>
              <a:t>Размеры грузовой кабины </a:t>
            </a:r>
            <a:r>
              <a:rPr lang="en-US" sz="2000" dirty="0">
                <a:solidFill>
                  <a:srgbClr val="003B70"/>
                </a:solidFill>
              </a:rPr>
              <a:t>3,4 x 3,45 x 20 </a:t>
            </a:r>
            <a:r>
              <a:rPr lang="ru-RU" sz="2000" dirty="0">
                <a:solidFill>
                  <a:srgbClr val="003B70"/>
                </a:solidFill>
              </a:rPr>
              <a:t>м</a:t>
            </a:r>
            <a:endParaRPr lang="en-US" sz="2000" dirty="0">
              <a:solidFill>
                <a:srgbClr val="003B7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3B70"/>
                </a:solidFill>
              </a:rPr>
              <a:t>Новый Ил-76ТД-90ВД не имеет ограничений по шумам</a:t>
            </a:r>
            <a:endParaRPr lang="ru-RU" dirty="0">
              <a:solidFill>
                <a:srgbClr val="003B70"/>
              </a:solidFill>
            </a:endParaRPr>
          </a:p>
        </p:txBody>
      </p:sp>
      <p:sp>
        <p:nvSpPr>
          <p:cNvPr id="22" name="TextBox 60">
            <a:extLst>
              <a:ext uri="{FF2B5EF4-FFF2-40B4-BE49-F238E27FC236}">
                <a16:creationId xmlns:a16="http://schemas.microsoft.com/office/drawing/2014/main" id="{AB80B7D1-5D4D-4DA4-8E04-FE6B404A8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21" y="5273215"/>
            <a:ext cx="18020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50</a:t>
            </a:r>
            <a:r>
              <a:rPr lang="ru-RU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т</a:t>
            </a:r>
            <a:r>
              <a:rPr lang="en-US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max </a:t>
            </a: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загрузка</a:t>
            </a:r>
            <a:endParaRPr lang="en-US" altLang="ru-RU" sz="2000" b="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FE6AEF6D-818D-4056-B143-3372AB97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92" y="5289451"/>
            <a:ext cx="32750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180</a:t>
            </a:r>
            <a:r>
              <a:rPr lang="ru-RU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м</a:t>
            </a:r>
            <a:r>
              <a:rPr lang="en-US" altLang="ru-RU" sz="2000" baseline="30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объем грузовой кабины</a:t>
            </a:r>
          </a:p>
        </p:txBody>
      </p:sp>
      <p:sp>
        <p:nvSpPr>
          <p:cNvPr id="24" name="TextBox 60">
            <a:extLst>
              <a:ext uri="{FF2B5EF4-FFF2-40B4-BE49-F238E27FC236}">
                <a16:creationId xmlns:a16="http://schemas.microsoft.com/office/drawing/2014/main" id="{59908923-35E1-420E-95DA-FEA2BCD0C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270" y="2707806"/>
            <a:ext cx="18020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120</a:t>
            </a:r>
            <a:r>
              <a:rPr lang="ru-RU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т</a:t>
            </a:r>
            <a:r>
              <a:rPr lang="en-US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max </a:t>
            </a: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загрузка</a:t>
            </a:r>
            <a:endParaRPr lang="en-US" altLang="ru-RU" sz="2000" b="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76F4A60F-A0BA-4435-85A6-5A9948784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63516"/>
            <a:ext cx="3227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1091</a:t>
            </a:r>
            <a:r>
              <a:rPr lang="ru-RU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м</a:t>
            </a:r>
            <a:r>
              <a:rPr lang="en-US" altLang="ru-RU" sz="2000" baseline="30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объем грузовой кабины</a:t>
            </a:r>
          </a:p>
        </p:txBody>
      </p:sp>
    </p:spTree>
    <p:extLst>
      <p:ext uri="{BB962C8B-B14F-4D97-AF65-F5344CB8AC3E}">
        <p14:creationId xmlns:p14="http://schemas.microsoft.com/office/powerpoint/2010/main" val="3709903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231" y="2254248"/>
            <a:ext cx="7251646" cy="157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9815" y="60678"/>
            <a:ext cx="8702957" cy="737914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Наш Уникальный Парк</a:t>
            </a:r>
            <a:endParaRPr lang="de-DE" sz="2600" b="1" dirty="0">
              <a:solidFill>
                <a:srgbClr val="8A0E6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65927" y="1148110"/>
            <a:ext cx="3463697" cy="461665"/>
          </a:xfrm>
          <a:prstGeom prst="rect">
            <a:avLst/>
          </a:prstGeom>
          <a:solidFill>
            <a:srgbClr val="003B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Регулярные перевозки</a:t>
            </a:r>
          </a:p>
        </p:txBody>
      </p:sp>
      <p:grpSp>
        <p:nvGrpSpPr>
          <p:cNvPr id="22" name="Группа 45"/>
          <p:cNvGrpSpPr>
            <a:grpSpLocks/>
          </p:cNvGrpSpPr>
          <p:nvPr/>
        </p:nvGrpSpPr>
        <p:grpSpPr bwMode="auto">
          <a:xfrm>
            <a:off x="5643230" y="3910667"/>
            <a:ext cx="6207237" cy="2378810"/>
            <a:chOff x="4707851" y="2319029"/>
            <a:chExt cx="3627842" cy="1440160"/>
          </a:xfrm>
        </p:grpSpPr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851" y="2408489"/>
              <a:ext cx="3627842" cy="135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083795" y="2319029"/>
              <a:ext cx="2872108" cy="531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155">
                <a:latin typeface="Calibri" panose="020F0502020204030204" pitchFamily="34" charset="0"/>
              </a:endParaRPr>
            </a:p>
          </p:txBody>
        </p:sp>
      </p:grpSp>
      <p:sp>
        <p:nvSpPr>
          <p:cNvPr id="15" name="Textfeld 11">
            <a:extLst>
              <a:ext uri="{FF2B5EF4-FFF2-40B4-BE49-F238E27FC236}">
                <a16:creationId xmlns:a16="http://schemas.microsoft.com/office/drawing/2014/main" id="{84E02F86-D537-497D-81AA-7A912E693D37}"/>
              </a:ext>
            </a:extLst>
          </p:cNvPr>
          <p:cNvSpPr txBox="1"/>
          <p:nvPr/>
        </p:nvSpPr>
        <p:spPr>
          <a:xfrm>
            <a:off x="445141" y="1778101"/>
            <a:ext cx="981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7FC8F3"/>
                </a:solidFill>
              </a:rPr>
              <a:t>1</a:t>
            </a:r>
            <a:r>
              <a:rPr lang="ru-RU" sz="2000" b="1" i="1" dirty="0" smtClean="0">
                <a:solidFill>
                  <a:srgbClr val="7FC8F3"/>
                </a:solidFill>
              </a:rPr>
              <a:t>9 грузовых </a:t>
            </a:r>
            <a:r>
              <a:rPr lang="ru-RU" sz="2000" b="1" i="1" dirty="0">
                <a:solidFill>
                  <a:srgbClr val="7FC8F3"/>
                </a:solidFill>
              </a:rPr>
              <a:t>Б</a:t>
            </a:r>
            <a:r>
              <a:rPr lang="en-US" sz="2000" b="1" i="1" dirty="0">
                <a:solidFill>
                  <a:srgbClr val="7FC8F3"/>
                </a:solidFill>
              </a:rPr>
              <a:t>747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3B70"/>
                </a:solidFill>
                <a:ea typeface="Franklin Gothic Medium" charset="0"/>
                <a:cs typeface="Franklin Gothic Medium" charset="0"/>
              </a:rPr>
              <a:t>Созданы для перевозки  грузов на дальние расстояния</a:t>
            </a: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F8BBB6E9-39D8-41BF-B5BB-7193B13F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906" y="2910793"/>
            <a:ext cx="18020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13</a:t>
            </a:r>
            <a:r>
              <a:rPr lang="ru-RU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9</a:t>
            </a: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т</a:t>
            </a:r>
            <a:endParaRPr lang="en-US" altLang="ru-RU" sz="200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max </a:t>
            </a: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загрузка</a:t>
            </a:r>
            <a:endParaRPr lang="en-US" altLang="ru-RU" sz="2000" b="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6" name="TextBox 59">
            <a:extLst>
              <a:ext uri="{FF2B5EF4-FFF2-40B4-BE49-F238E27FC236}">
                <a16:creationId xmlns:a16="http://schemas.microsoft.com/office/drawing/2014/main" id="{73DA0A84-84D8-48D1-AE9D-071D7B74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54313"/>
            <a:ext cx="3227607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000" baseline="3000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36-45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паллет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вместимость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7" name="Textfeld 13">
            <a:extLst>
              <a:ext uri="{FF2B5EF4-FFF2-40B4-BE49-F238E27FC236}">
                <a16:creationId xmlns:a16="http://schemas.microsoft.com/office/drawing/2014/main" id="{E93A9D6B-114F-4F0C-B002-EA0F43BF69FE}"/>
              </a:ext>
            </a:extLst>
          </p:cNvPr>
          <p:cNvSpPr txBox="1"/>
          <p:nvPr/>
        </p:nvSpPr>
        <p:spPr>
          <a:xfrm>
            <a:off x="320523" y="4043485"/>
            <a:ext cx="1327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7FC8F3"/>
                </a:solidFill>
              </a:rPr>
              <a:t>5</a:t>
            </a:r>
            <a:r>
              <a:rPr lang="en-US" sz="2000" b="1" i="1" dirty="0" smtClean="0">
                <a:solidFill>
                  <a:srgbClr val="7FC8F3"/>
                </a:solidFill>
              </a:rPr>
              <a:t> </a:t>
            </a:r>
            <a:r>
              <a:rPr lang="ru-RU" sz="2000" b="1" i="1" dirty="0">
                <a:solidFill>
                  <a:srgbClr val="7FC8F3"/>
                </a:solidFill>
              </a:rPr>
              <a:t>грузовых  Б</a:t>
            </a:r>
            <a:r>
              <a:rPr lang="en-US" sz="2000" b="1" i="1" dirty="0">
                <a:solidFill>
                  <a:srgbClr val="7FC8F3"/>
                </a:solidFill>
              </a:rPr>
              <a:t>737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3B70"/>
                </a:solidFill>
              </a:rPr>
              <a:t>Используется для региональных грузовых перевозок на короткие расстояния</a:t>
            </a: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id="{9FBBB7FF-D1EF-46D7-86F8-3D35CA3E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153" y="4960626"/>
            <a:ext cx="18020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19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т</a:t>
            </a:r>
            <a:r>
              <a:rPr lang="en-US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max </a:t>
            </a: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загрузка</a:t>
            </a:r>
            <a:endParaRPr lang="en-US" altLang="ru-RU" sz="2000" b="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9" name="TextBox 59">
            <a:extLst>
              <a:ext uri="{FF2B5EF4-FFF2-40B4-BE49-F238E27FC236}">
                <a16:creationId xmlns:a16="http://schemas.microsoft.com/office/drawing/2014/main" id="{300A793A-8247-4637-9387-FDF50D4B6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23" y="4992811"/>
            <a:ext cx="32750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§"/>
              <a:defRPr sz="1600" b="1">
                <a:solidFill>
                  <a:srgbClr val="2F2C7B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F2C7B"/>
              </a:buClr>
              <a:buChar char="•"/>
              <a:defRPr sz="1400">
                <a:solidFill>
                  <a:srgbClr val="2F2C7B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F2C7B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F2C7B"/>
              </a:buClr>
              <a:buFont typeface="Wingdings" charset="2"/>
              <a:buChar char="w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2C7B"/>
              </a:buClr>
              <a:buChar char="o"/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dirty="0">
                <a:solidFill>
                  <a:schemeClr val="bg1">
                    <a:lumMod val="6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120 </a:t>
            </a:r>
            <a:r>
              <a:rPr lang="ru-RU" altLang="ru-RU" sz="2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м</a:t>
            </a:r>
            <a:r>
              <a:rPr lang="en-US" altLang="ru-RU" sz="2000" baseline="3000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объем грузовой кабины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(11 </a:t>
            </a:r>
            <a:r>
              <a:rPr lang="ru-RU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паллет</a:t>
            </a:r>
            <a:r>
              <a:rPr lang="en-US" altLang="ru-RU" sz="2000" b="0" dirty="0">
                <a:solidFill>
                  <a:srgbClr val="003B7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)</a:t>
            </a:r>
            <a:endParaRPr lang="ru-RU" altLang="ru-RU" sz="2000" b="0" dirty="0">
              <a:solidFill>
                <a:srgbClr val="003B7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4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34450"/>
              </p:ext>
            </p:extLst>
          </p:nvPr>
        </p:nvGraphicFramePr>
        <p:xfrm>
          <a:off x="1504247" y="506078"/>
          <a:ext cx="9183507" cy="612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8829" y="21266"/>
            <a:ext cx="8336586" cy="873171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Наш флот </a:t>
            </a:r>
            <a:endParaRPr lang="de-DE" sz="2600" b="1" dirty="0">
              <a:solidFill>
                <a:srgbClr val="8A0E6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247033" y="1117629"/>
            <a:ext cx="969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FC8F3"/>
                </a:solidFill>
                <a:latin typeface="Franklin Gothic Book" panose="020B0503020102020204" pitchFamily="34" charset="0"/>
              </a:rPr>
              <a:t>Развитие парка семейства </a:t>
            </a:r>
            <a:r>
              <a:rPr lang="en-US" sz="2400" b="1" dirty="0">
                <a:solidFill>
                  <a:srgbClr val="7FC8F3"/>
                </a:solidFill>
                <a:latin typeface="Franklin Gothic Book" panose="020B0503020102020204" pitchFamily="34" charset="0"/>
              </a:rPr>
              <a:t>Boeing</a:t>
            </a:r>
            <a:endParaRPr lang="de-DE" sz="2400" b="1" dirty="0">
              <a:solidFill>
                <a:srgbClr val="7FC8F3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Bild 16">
            <a:extLst>
              <a:ext uri="{FF2B5EF4-FFF2-40B4-BE49-F238E27FC236}">
                <a16:creationId xmlns:a16="http://schemas.microsoft.com/office/drawing/2014/main" id="{51224369-37C3-4789-B3D1-D1F4025DFD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17" y="1107725"/>
            <a:ext cx="3619356" cy="873170"/>
          </a:xfrm>
          <a:prstGeom prst="rect">
            <a:avLst/>
          </a:prstGeom>
        </p:spPr>
      </p:pic>
      <p:pic>
        <p:nvPicPr>
          <p:cNvPr id="7" name="Bild 27">
            <a:extLst>
              <a:ext uri="{FF2B5EF4-FFF2-40B4-BE49-F238E27FC236}">
                <a16:creationId xmlns:a16="http://schemas.microsoft.com/office/drawing/2014/main" id="{7A9FBAE9-99BA-4169-8BF3-F3C8D94544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299" y="2201907"/>
            <a:ext cx="4114800" cy="1147573"/>
          </a:xfrm>
          <a:prstGeom prst="rect">
            <a:avLst/>
          </a:prstGeom>
        </p:spPr>
      </p:pic>
      <p:pic>
        <p:nvPicPr>
          <p:cNvPr id="8" name="Bild 14">
            <a:extLst>
              <a:ext uri="{FF2B5EF4-FFF2-40B4-BE49-F238E27FC236}">
                <a16:creationId xmlns:a16="http://schemas.microsoft.com/office/drawing/2014/main" id="{C8DF5DE4-B5B6-46B7-B7C3-45160B5A71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17" y="3140492"/>
            <a:ext cx="2959896" cy="8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39119" y="1267703"/>
            <a:ext cx="5346598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342"/>
              </a:spcBef>
              <a:buClr>
                <a:srgbClr val="003B70"/>
              </a:buClr>
            </a:pPr>
            <a:r>
              <a:rPr lang="ru-RU" altLang="zh-CN" sz="16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Фокус на качество 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Действующий член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ИАТА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и обладатель сертификата качества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IOSA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, соответствие международным отраслевым стандартам в области качества и безопасности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(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Cargo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iQ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)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Член ассоциации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Cool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Chain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Association</a:t>
            </a:r>
            <a:endParaRPr lang="ru-RU" altLang="zh-CN" sz="1400" b="1" dirty="0">
              <a:solidFill>
                <a:srgbClr val="204F88"/>
              </a:solidFill>
              <a:latin typeface="Franklin Gothic Book" panose="020B0503020102020204" pitchFamily="34" charset="0"/>
              <a:ea typeface="SimSun" charset="0"/>
              <a:cs typeface="Times New Roman" charset="0"/>
            </a:endParaRP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Сертификация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IATA CEIV 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(</a:t>
            </a:r>
            <a:r>
              <a:rPr lang="ru-RU" altLang="zh-CN" sz="1400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pharma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) и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QEP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Высококвалифицированные специалисты с опытом работы в области перевозки всех типов грузов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24/7/365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Control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Tower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(CT) отдел контроля перевозки для мониторинга за движением  специальных грузов	</a:t>
            </a:r>
            <a:endParaRPr lang="ru-RU" altLang="zh-CN" sz="1400" b="1" dirty="0">
              <a:solidFill>
                <a:srgbClr val="204F88"/>
              </a:solidFill>
              <a:latin typeface="Franklin Gothic Book" panose="020B0503020102020204" pitchFamily="34" charset="0"/>
              <a:ea typeface="SimSun" charset="0"/>
              <a:cs typeface="Times New Roman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61926" y="5958313"/>
            <a:ext cx="1309241" cy="38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943" dirty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In the oversize and heavy cargo market</a:t>
            </a:r>
          </a:p>
        </p:txBody>
      </p:sp>
      <p:sp>
        <p:nvSpPr>
          <p:cNvPr id="21" name="Rechteck 20"/>
          <p:cNvSpPr/>
          <p:nvPr/>
        </p:nvSpPr>
        <p:spPr>
          <a:xfrm>
            <a:off x="1997447" y="6153490"/>
            <a:ext cx="1621609" cy="478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Мы гордимся быть частью программ, направленных на улучшение здоровья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742442" y="5996668"/>
            <a:ext cx="14840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Опыт, знания и точность – залог уверенности со стороны заказчиков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352941" y="5996668"/>
            <a:ext cx="1533022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Благополучие животных - основа наших перевозок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063553" y="6009797"/>
            <a:ext cx="146082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Мы доставляем счастье и радость каждый день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8705982" y="6054874"/>
            <a:ext cx="1519438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Мы перевезем ваш ценный груз в полной сохранности</a:t>
            </a:r>
          </a:p>
        </p:txBody>
      </p:sp>
      <p:sp>
        <p:nvSpPr>
          <p:cNvPr id="43" name="Textfeld 9">
            <a:extLst>
              <a:ext uri="{FF2B5EF4-FFF2-40B4-BE49-F238E27FC236}">
                <a16:creationId xmlns:a16="http://schemas.microsoft.com/office/drawing/2014/main" id="{98ABD192-4E8A-4258-9AD4-24BBD8751575}"/>
              </a:ext>
            </a:extLst>
          </p:cNvPr>
          <p:cNvSpPr txBox="1"/>
          <p:nvPr/>
        </p:nvSpPr>
        <p:spPr>
          <a:xfrm>
            <a:off x="100895" y="832672"/>
            <a:ext cx="1198107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565"/>
              </a:spcBef>
              <a:spcAft>
                <a:spcPts val="565"/>
              </a:spcAft>
              <a:defRPr sz="2242" b="1">
                <a:solidFill>
                  <a:srgbClr val="5B9BD5">
                    <a:lumMod val="75000"/>
                  </a:srgbClr>
                </a:solidFill>
              </a:defRPr>
            </a:lvl1pPr>
          </a:lstStyle>
          <a:p>
            <a:r>
              <a:rPr lang="ru-RU" altLang="zh-CN" sz="16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Авиакомпания «</a:t>
            </a:r>
            <a:r>
              <a:rPr lang="ru-RU" altLang="zh-CN" sz="1600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ЭйрБриджКарго</a:t>
            </a:r>
            <a:r>
              <a:rPr lang="ru-RU" altLang="zh-CN" sz="16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» – ведущая грузовая авиакомпания в России, входящая в ТОП-10 международных перевозчиков </a:t>
            </a:r>
            <a:endParaRPr lang="en-US" sz="1600" dirty="0">
              <a:solidFill>
                <a:srgbClr val="204F88"/>
              </a:solidFill>
              <a:latin typeface="Franklin Gothic Book" panose="020B0503020102020204" pitchFamily="34" charset="0"/>
              <a:ea typeface="SimSun" charset="0"/>
              <a:cs typeface="Times New Roman" charset="0"/>
            </a:endParaRPr>
          </a:p>
        </p:txBody>
      </p:sp>
      <p:sp>
        <p:nvSpPr>
          <p:cNvPr id="45" name="Textfeld 9">
            <a:extLst>
              <a:ext uri="{FF2B5EF4-FFF2-40B4-BE49-F238E27FC236}">
                <a16:creationId xmlns:a16="http://schemas.microsoft.com/office/drawing/2014/main" id="{C24BB3C7-3456-4F55-BB8E-4BEE8233F10D}"/>
              </a:ext>
            </a:extLst>
          </p:cNvPr>
          <p:cNvSpPr txBox="1"/>
          <p:nvPr/>
        </p:nvSpPr>
        <p:spPr>
          <a:xfrm>
            <a:off x="5824535" y="1226001"/>
            <a:ext cx="6232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342"/>
              </a:spcBef>
              <a:buClr>
                <a:srgbClr val="003B70"/>
              </a:buClr>
            </a:pPr>
            <a:r>
              <a:rPr lang="ru-RU" altLang="zh-CN" sz="16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Наши достижения и преимущества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en-US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15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лет 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уверенного роста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Более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30 направлений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для доставки грузов по всему миру с возможностью стыковки через грузовой </a:t>
            </a:r>
            <a:r>
              <a:rPr lang="ru-RU" altLang="zh-CN" sz="1400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хаб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в «Шереметьево», с доставкой в 48 часов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1</a:t>
            </a:r>
            <a:r>
              <a:rPr lang="en-US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300 профессионалов 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в области грузовых перевозок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Индивидуальные логистические решения 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для перевозки всех типов грузов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Современный флот 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грузовых самолетов Боинг 747 </a:t>
            </a:r>
          </a:p>
          <a:p>
            <a:pPr marL="180975" indent="-180975" eaLnBrk="0" hangingPunct="0">
              <a:spcBef>
                <a:spcPts val="342"/>
              </a:spcBef>
              <a:buClr>
                <a:srgbClr val="003B70"/>
              </a:buClr>
              <a:buFont typeface="Wingdings" panose="05000000000000000000" pitchFamily="2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Доступ к маршрутной сети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интерлайн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партнеров и </a:t>
            </a:r>
            <a:r>
              <a:rPr lang="ru-RU" altLang="zh-CN" sz="1400" b="1" dirty="0" err="1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траковых</a:t>
            </a:r>
            <a:r>
              <a:rPr lang="ru-RU" altLang="zh-CN" sz="1400" b="1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 компаний</a:t>
            </a:r>
          </a:p>
          <a:p>
            <a:pPr marL="195541" indent="-195541" eaLnBrk="0" hangingPunct="0">
              <a:spcBef>
                <a:spcPts val="342"/>
              </a:spcBef>
              <a:buClr>
                <a:srgbClr val="003B70"/>
              </a:buClr>
              <a:buFont typeface="Wingdings" charset="2"/>
              <a:buChar char="§"/>
            </a:pP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Продукт </a:t>
            </a:r>
            <a:r>
              <a:rPr lang="en-GB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AOG </a:t>
            </a:r>
            <a:r>
              <a:rPr lang="ru-RU" altLang="zh-CN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на уровне всех бизнесов Группы компаний Волга-Днепр</a:t>
            </a:r>
          </a:p>
          <a:p>
            <a:pPr marL="195541" indent="-195541" eaLnBrk="0" hangingPunct="0">
              <a:spcBef>
                <a:spcPts val="342"/>
              </a:spcBef>
              <a:buClr>
                <a:srgbClr val="003B70"/>
              </a:buClr>
              <a:buFont typeface="Wingdings" charset="2"/>
              <a:buChar char="§"/>
            </a:pPr>
            <a:r>
              <a:rPr lang="ru-RU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Запуск продукта </a:t>
            </a:r>
            <a:r>
              <a:rPr lang="en-US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ABC premium </a:t>
            </a:r>
            <a:r>
              <a:rPr lang="ru-RU" sz="1400" dirty="0">
                <a:solidFill>
                  <a:srgbClr val="204F88"/>
                </a:solidFill>
                <a:latin typeface="Franklin Gothic Book" panose="020B0503020102020204" pitchFamily="34" charset="0"/>
                <a:ea typeface="SimSun" charset="0"/>
                <a:cs typeface="Times New Roman" charset="0"/>
              </a:rPr>
              <a:t>с апреля 2019</a:t>
            </a:r>
            <a:endParaRPr lang="en-US" sz="1400" dirty="0">
              <a:solidFill>
                <a:srgbClr val="204F88"/>
              </a:solidFill>
              <a:latin typeface="Franklin Gothic Book" panose="020B0503020102020204" pitchFamily="34" charset="0"/>
              <a:ea typeface="SimSun" charset="0"/>
              <a:cs typeface="Times New Roman" charset="0"/>
            </a:endParaRPr>
          </a:p>
        </p:txBody>
      </p:sp>
      <p:sp>
        <p:nvSpPr>
          <p:cNvPr id="44" name="Titel 1"/>
          <p:cNvSpPr txBox="1">
            <a:spLocks/>
          </p:cNvSpPr>
          <p:nvPr/>
        </p:nvSpPr>
        <p:spPr>
          <a:xfrm>
            <a:off x="1063256" y="142616"/>
            <a:ext cx="7704435" cy="120032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rgbClr val="8A0E6C"/>
                </a:solidFill>
                <a:latin typeface="Franklin Gothic Medium" panose="020B0603020102020204" pitchFamily="34" charset="0"/>
              </a:rPr>
              <a:t>АВС сегодня</a:t>
            </a:r>
            <a:endParaRPr lang="de-DE" sz="26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0" y="4133169"/>
            <a:ext cx="1393652" cy="443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131" y="4095589"/>
            <a:ext cx="1411545" cy="458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90" y="4154407"/>
            <a:ext cx="1720308" cy="421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898" y="4159188"/>
            <a:ext cx="1374570" cy="437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456" y="4169434"/>
            <a:ext cx="958718" cy="31158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820" y="4133169"/>
            <a:ext cx="1514163" cy="453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913" y="4542816"/>
            <a:ext cx="1532175" cy="1532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534" y="4528811"/>
            <a:ext cx="1546180" cy="1546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898" y="4584387"/>
            <a:ext cx="1490604" cy="14906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629" y="4555552"/>
            <a:ext cx="1519439" cy="15194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520" y="4509363"/>
            <a:ext cx="1565628" cy="15656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856" y="4555552"/>
            <a:ext cx="1519439" cy="15194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64" y="4509363"/>
            <a:ext cx="1565628" cy="156562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7706" y="6025328"/>
            <a:ext cx="2114267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Большой объем, вес или нестандартная форма груза? </a:t>
            </a:r>
          </a:p>
          <a:p>
            <a:pPr algn="ctr"/>
            <a:r>
              <a:rPr lang="ru-RU" alt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Назовите габариты, а мы перевезем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425483" y="6054875"/>
            <a:ext cx="1534506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100" dirty="0">
                <a:solidFill>
                  <a:schemeClr val="tx2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Когда виртуальное становится реальным</a:t>
            </a:r>
          </a:p>
        </p:txBody>
      </p:sp>
      <p:pic>
        <p:nvPicPr>
          <p:cNvPr id="47" name="Picture 5" descr="e_com_600px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220" y="4136582"/>
            <a:ext cx="1384096" cy="4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DDE6C2-7DF0-4C3B-9C97-2864D862187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890" y="3522340"/>
            <a:ext cx="1040216" cy="246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4BB7CF-8256-4ECD-912C-55ECAC28CF2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0136" y="3280336"/>
            <a:ext cx="580360" cy="2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itel 1"/>
          <p:cNvSpPr txBox="1">
            <a:spLocks/>
          </p:cNvSpPr>
          <p:nvPr/>
        </p:nvSpPr>
        <p:spPr>
          <a:xfrm>
            <a:off x="1036996" y="131521"/>
            <a:ext cx="3834094" cy="656024"/>
          </a:xfrm>
          <a:prstGeom prst="rect">
            <a:avLst/>
          </a:prstGeom>
          <a:ln>
            <a:noFill/>
          </a:ln>
        </p:spPr>
        <p:txBody>
          <a:bodyPr lIns="52135" tIns="26068" rIns="52135" bIns="26068" anchor="ctr" anchorCtr="0"/>
          <a:lstStyle>
            <a:lvl1pPr algn="l" defTabSz="11339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8A0E6C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24893"/>
            <a:r>
              <a:rPr lang="ru-RU" sz="2600" b="1" dirty="0">
                <a:latin typeface="Franklin Gothic Medium" panose="020B0603020102020204" pitchFamily="34" charset="0"/>
              </a:rPr>
              <a:t>Глобальное покрытие</a:t>
            </a:r>
          </a:p>
        </p:txBody>
      </p:sp>
      <p:sp>
        <p:nvSpPr>
          <p:cNvPr id="131" name="Textfeld 381">
            <a:extLst>
              <a:ext uri="{FF2B5EF4-FFF2-40B4-BE49-F238E27FC236}">
                <a16:creationId xmlns:a16="http://schemas.microsoft.com/office/drawing/2014/main" id="{E57520BC-AC55-42A9-B4D1-72A32C67BE28}"/>
              </a:ext>
            </a:extLst>
          </p:cNvPr>
          <p:cNvSpPr txBox="1"/>
          <p:nvPr/>
        </p:nvSpPr>
        <p:spPr>
          <a:xfrm>
            <a:off x="7737849" y="890270"/>
            <a:ext cx="4125743" cy="298856"/>
          </a:xfrm>
          <a:prstGeom prst="rect">
            <a:avLst/>
          </a:prstGeom>
          <a:noFill/>
        </p:spPr>
        <p:txBody>
          <a:bodyPr wrap="square" lIns="52126" tIns="26063" rIns="52126" bIns="26063" rtlCol="0">
            <a:spAutoFit/>
          </a:bodyPr>
          <a:lstStyle/>
          <a:p>
            <a:pPr algn="r"/>
            <a:r>
              <a:rPr lang="ru-RU" sz="1600" b="1" dirty="0">
                <a:solidFill>
                  <a:srgbClr val="003B70"/>
                </a:solidFill>
                <a:latin typeface="Franklin Gothic Book" panose="020B0503020102020204" pitchFamily="34" charset="0"/>
              </a:rPr>
              <a:t>Маршрутная сеть Боинг -747</a:t>
            </a:r>
            <a:r>
              <a:rPr lang="de-DE" sz="1600" b="1" dirty="0">
                <a:solidFill>
                  <a:srgbClr val="003B70"/>
                </a:solidFill>
                <a:latin typeface="Franklin Gothic Book" panose="020B0503020102020204" pitchFamily="34" charset="0"/>
              </a:rPr>
              <a:t>F </a:t>
            </a:r>
          </a:p>
        </p:txBody>
      </p:sp>
      <p:sp>
        <p:nvSpPr>
          <p:cNvPr id="132" name="Textfeld 381">
            <a:extLst>
              <a:ext uri="{FF2B5EF4-FFF2-40B4-BE49-F238E27FC236}">
                <a16:creationId xmlns:a16="http://schemas.microsoft.com/office/drawing/2014/main" id="{7FB665B5-4780-4C88-B947-DB0FD14256E1}"/>
              </a:ext>
            </a:extLst>
          </p:cNvPr>
          <p:cNvSpPr txBox="1"/>
          <p:nvPr/>
        </p:nvSpPr>
        <p:spPr>
          <a:xfrm>
            <a:off x="7160950" y="1203054"/>
            <a:ext cx="4745974" cy="421968"/>
          </a:xfrm>
          <a:prstGeom prst="rect">
            <a:avLst/>
          </a:prstGeom>
          <a:noFill/>
        </p:spPr>
        <p:txBody>
          <a:bodyPr wrap="square" lIns="52126" tIns="26063" rIns="52126" bIns="26063" rtlCol="0">
            <a:spAutoFit/>
          </a:bodyPr>
          <a:lstStyle/>
          <a:p>
            <a:pPr algn="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Включая маршрутную сеть </a:t>
            </a:r>
          </a:p>
          <a:p>
            <a:pPr algn="r"/>
            <a:r>
              <a:rPr lang="ru-RU" sz="12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стратегического партнера  CLA</a:t>
            </a:r>
            <a:endParaRPr lang="de-DE" sz="12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3" name="Textfeld 365">
            <a:extLst>
              <a:ext uri="{FF2B5EF4-FFF2-40B4-BE49-F238E27FC236}">
                <a16:creationId xmlns:a16="http://schemas.microsoft.com/office/drawing/2014/main" id="{C2A5F9DE-B60C-43E6-BAB2-6257F0FAD6F3}"/>
              </a:ext>
            </a:extLst>
          </p:cNvPr>
          <p:cNvSpPr txBox="1"/>
          <p:nvPr/>
        </p:nvSpPr>
        <p:spPr>
          <a:xfrm>
            <a:off x="534980" y="1064967"/>
            <a:ext cx="1576177" cy="391189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ru-RU" sz="1100" dirty="0">
                <a:solidFill>
                  <a:srgbClr val="003B70"/>
                </a:solidFill>
                <a:latin typeface="Franklin Gothic Book" panose="020B0503020102020204" pitchFamily="34" charset="0"/>
              </a:rPr>
              <a:t>Количество рейсов в неделю</a:t>
            </a:r>
          </a:p>
        </p:txBody>
      </p:sp>
      <p:sp>
        <p:nvSpPr>
          <p:cNvPr id="185" name="Textfeld 383">
            <a:extLst>
              <a:ext uri="{FF2B5EF4-FFF2-40B4-BE49-F238E27FC236}">
                <a16:creationId xmlns:a16="http://schemas.microsoft.com/office/drawing/2014/main" id="{4A29B098-084A-402F-869E-ED910DDDDBB3}"/>
              </a:ext>
            </a:extLst>
          </p:cNvPr>
          <p:cNvSpPr txBox="1"/>
          <p:nvPr/>
        </p:nvSpPr>
        <p:spPr>
          <a:xfrm>
            <a:off x="756027" y="5179191"/>
            <a:ext cx="2471234" cy="328281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lIns="81266" tIns="40633" rIns="81266" bIns="40633" rtlCol="0">
            <a:spAutoFit/>
          </a:bodyPr>
          <a:lstStyle/>
          <a:p>
            <a:r>
              <a:rPr lang="de-DE" sz="16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B-737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частоты в неделю</a:t>
            </a:r>
            <a:endParaRPr lang="de-DE" sz="1600" b="1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B5A32260-772D-4B66-88F5-E8E5CD6C4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39" y="5596493"/>
            <a:ext cx="3406697" cy="736691"/>
          </a:xfrm>
          <a:prstGeom prst="rect">
            <a:avLst/>
          </a:prstGeom>
        </p:spPr>
      </p:pic>
      <p:pic>
        <p:nvPicPr>
          <p:cNvPr id="137" name="Bild 180">
            <a:extLst>
              <a:ext uri="{FF2B5EF4-FFF2-40B4-BE49-F238E27FC236}">
                <a16:creationId xmlns:a16="http://schemas.microsoft.com/office/drawing/2014/main" id="{3504B1F5-FC5E-4BFD-93D3-909B68F3E8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88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85" b="13777"/>
          <a:stretch/>
        </p:blipFill>
        <p:spPr>
          <a:xfrm>
            <a:off x="135544" y="611989"/>
            <a:ext cx="11920912" cy="6070456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36EF8C23-6B62-4E48-B620-409D8925F6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45239" y="3449189"/>
            <a:ext cx="49148" cy="54063"/>
          </a:xfrm>
          <a:prstGeom prst="rect">
            <a:avLst/>
          </a:prstGeom>
        </p:spPr>
      </p:pic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1D566669-C4B7-4CA7-8616-A32CE5481E5D}"/>
              </a:ext>
            </a:extLst>
          </p:cNvPr>
          <p:cNvSpPr/>
          <p:nvPr/>
        </p:nvSpPr>
        <p:spPr>
          <a:xfrm>
            <a:off x="5586329" y="3092043"/>
            <a:ext cx="1508784" cy="708897"/>
          </a:xfrm>
          <a:custGeom>
            <a:avLst/>
            <a:gdLst>
              <a:gd name="connsiteX0" fmla="*/ 0 w 1833133"/>
              <a:gd name="connsiteY0" fmla="*/ 866730 h 866730"/>
              <a:gd name="connsiteX1" fmla="*/ 866730 w 1833133"/>
              <a:gd name="connsiteY1" fmla="*/ 351026 h 866730"/>
              <a:gd name="connsiteX2" fmla="*/ 1833133 w 1833133"/>
              <a:gd name="connsiteY2" fmla="*/ 0 h 86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3133" h="866730">
                <a:moveTo>
                  <a:pt x="0" y="866730"/>
                </a:moveTo>
                <a:cubicBezTo>
                  <a:pt x="280604" y="681105"/>
                  <a:pt x="561208" y="495481"/>
                  <a:pt x="866730" y="351026"/>
                </a:cubicBezTo>
                <a:cubicBezTo>
                  <a:pt x="1172252" y="206571"/>
                  <a:pt x="1502692" y="103285"/>
                  <a:pt x="1833133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3F0D7A69-AE9B-47C4-871E-925EEBF831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78341" y="3758864"/>
            <a:ext cx="49148" cy="54063"/>
          </a:xfrm>
          <a:prstGeom prst="rect">
            <a:avLst/>
          </a:prstGeom>
        </p:spPr>
      </p:pic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0ED35DC-9B94-404A-98AD-B06ADCECA328}"/>
              </a:ext>
            </a:extLst>
          </p:cNvPr>
          <p:cNvSpPr/>
          <p:nvPr/>
        </p:nvSpPr>
        <p:spPr>
          <a:xfrm>
            <a:off x="5921722" y="3097656"/>
            <a:ext cx="1128454" cy="517063"/>
          </a:xfrm>
          <a:custGeom>
            <a:avLst/>
            <a:gdLst>
              <a:gd name="connsiteX0" fmla="*/ 0 w 1399768"/>
              <a:gd name="connsiteY0" fmla="*/ 641380 h 641380"/>
              <a:gd name="connsiteX1" fmla="*/ 684716 w 1399768"/>
              <a:gd name="connsiteY1" fmla="*/ 333691 h 641380"/>
              <a:gd name="connsiteX2" fmla="*/ 1399768 w 1399768"/>
              <a:gd name="connsiteY2" fmla="*/ 0 h 64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768" h="641380">
                <a:moveTo>
                  <a:pt x="0" y="641380"/>
                </a:moveTo>
                <a:lnTo>
                  <a:pt x="684716" y="333691"/>
                </a:lnTo>
                <a:lnTo>
                  <a:pt x="1399768" y="0"/>
                </a:ln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42" name="Полилиния: фигура 141">
            <a:extLst>
              <a:ext uri="{FF2B5EF4-FFF2-40B4-BE49-F238E27FC236}">
                <a16:creationId xmlns:a16="http://schemas.microsoft.com/office/drawing/2014/main" id="{3CD6684A-3A55-4A92-987F-9AFE7452C8A8}"/>
              </a:ext>
            </a:extLst>
          </p:cNvPr>
          <p:cNvSpPr/>
          <p:nvPr/>
        </p:nvSpPr>
        <p:spPr>
          <a:xfrm>
            <a:off x="6033518" y="3083681"/>
            <a:ext cx="999189" cy="279493"/>
          </a:xfrm>
          <a:custGeom>
            <a:avLst/>
            <a:gdLst>
              <a:gd name="connsiteX0" fmla="*/ 0 w 1239424"/>
              <a:gd name="connsiteY0" fmla="*/ 346692 h 346692"/>
              <a:gd name="connsiteX1" fmla="*/ 494036 w 1239424"/>
              <a:gd name="connsiteY1" fmla="*/ 117009 h 346692"/>
              <a:gd name="connsiteX2" fmla="*/ 1239424 w 1239424"/>
              <a:gd name="connsiteY2" fmla="*/ 0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424" h="346692">
                <a:moveTo>
                  <a:pt x="0" y="346692"/>
                </a:moveTo>
                <a:cubicBezTo>
                  <a:pt x="143732" y="260741"/>
                  <a:pt x="287465" y="174791"/>
                  <a:pt x="494036" y="117009"/>
                </a:cubicBezTo>
                <a:cubicBezTo>
                  <a:pt x="700607" y="59227"/>
                  <a:pt x="970015" y="29613"/>
                  <a:pt x="1239424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52E07D0A-08E6-4BC3-90BD-31EC28FE66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04145" y="3356624"/>
            <a:ext cx="49148" cy="54063"/>
          </a:xfrm>
          <a:prstGeom prst="rect">
            <a:avLst/>
          </a:prstGeom>
        </p:spPr>
      </p:pic>
      <p:sp>
        <p:nvSpPr>
          <p:cNvPr id="144" name="Полилиния: фигура 143">
            <a:extLst>
              <a:ext uri="{FF2B5EF4-FFF2-40B4-BE49-F238E27FC236}">
                <a16:creationId xmlns:a16="http://schemas.microsoft.com/office/drawing/2014/main" id="{D3A2CC55-314D-4FA9-A552-C66434782521}"/>
              </a:ext>
            </a:extLst>
          </p:cNvPr>
          <p:cNvSpPr/>
          <p:nvPr/>
        </p:nvSpPr>
        <p:spPr>
          <a:xfrm>
            <a:off x="5834379" y="3069707"/>
            <a:ext cx="1191340" cy="206126"/>
          </a:xfrm>
          <a:custGeom>
            <a:avLst/>
            <a:gdLst>
              <a:gd name="connsiteX0" fmla="*/ 0 w 1477775"/>
              <a:gd name="connsiteY0" fmla="*/ 255685 h 255685"/>
              <a:gd name="connsiteX1" fmla="*/ 632713 w 1477775"/>
              <a:gd name="connsiteY1" fmla="*/ 60671 h 255685"/>
              <a:gd name="connsiteX2" fmla="*/ 1477775 w 1477775"/>
              <a:gd name="connsiteY2" fmla="*/ 0 h 25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775" h="255685">
                <a:moveTo>
                  <a:pt x="0" y="255685"/>
                </a:moveTo>
                <a:cubicBezTo>
                  <a:pt x="193208" y="179485"/>
                  <a:pt x="386417" y="103285"/>
                  <a:pt x="632713" y="60671"/>
                </a:cubicBezTo>
                <a:cubicBezTo>
                  <a:pt x="879009" y="18057"/>
                  <a:pt x="1178392" y="9028"/>
                  <a:pt x="1477775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45" name="Полилиния: фигура 144">
            <a:extLst>
              <a:ext uri="{FF2B5EF4-FFF2-40B4-BE49-F238E27FC236}">
                <a16:creationId xmlns:a16="http://schemas.microsoft.com/office/drawing/2014/main" id="{E0B9EF2D-E148-4E8F-9A6F-8564ED65C680}"/>
              </a:ext>
            </a:extLst>
          </p:cNvPr>
          <p:cNvSpPr/>
          <p:nvPr/>
        </p:nvSpPr>
        <p:spPr>
          <a:xfrm>
            <a:off x="5586329" y="3048231"/>
            <a:ext cx="1449872" cy="213626"/>
          </a:xfrm>
          <a:custGeom>
            <a:avLst/>
            <a:gdLst>
              <a:gd name="connsiteX0" fmla="*/ 0 w 1798465"/>
              <a:gd name="connsiteY0" fmla="*/ 264989 h 264989"/>
              <a:gd name="connsiteX1" fmla="*/ 667382 w 1798465"/>
              <a:gd name="connsiteY1" fmla="*/ 30972 h 264989"/>
              <a:gd name="connsiteX2" fmla="*/ 1798465 w 1798465"/>
              <a:gd name="connsiteY2" fmla="*/ 9303 h 2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8465" h="264989">
                <a:moveTo>
                  <a:pt x="0" y="264989"/>
                </a:moveTo>
                <a:cubicBezTo>
                  <a:pt x="183819" y="169287"/>
                  <a:pt x="367638" y="73586"/>
                  <a:pt x="667382" y="30972"/>
                </a:cubicBezTo>
                <a:cubicBezTo>
                  <a:pt x="967126" y="-11642"/>
                  <a:pt x="1382795" y="-1170"/>
                  <a:pt x="1798465" y="9303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46" name="Полилиния: фигура 145">
            <a:extLst>
              <a:ext uri="{FF2B5EF4-FFF2-40B4-BE49-F238E27FC236}">
                <a16:creationId xmlns:a16="http://schemas.microsoft.com/office/drawing/2014/main" id="{812AAD15-0036-48B9-AEE3-BFE7A079D3F1}"/>
              </a:ext>
            </a:extLst>
          </p:cNvPr>
          <p:cNvSpPr/>
          <p:nvPr/>
        </p:nvSpPr>
        <p:spPr>
          <a:xfrm>
            <a:off x="5865822" y="3080187"/>
            <a:ext cx="1173871" cy="269012"/>
          </a:xfrm>
          <a:custGeom>
            <a:avLst/>
            <a:gdLst>
              <a:gd name="connsiteX0" fmla="*/ 0 w 1456106"/>
              <a:gd name="connsiteY0" fmla="*/ 333691 h 333691"/>
              <a:gd name="connsiteX1" fmla="*/ 520038 w 1456106"/>
              <a:gd name="connsiteY1" fmla="*/ 112675 h 333691"/>
              <a:gd name="connsiteX2" fmla="*/ 1456106 w 1456106"/>
              <a:gd name="connsiteY2" fmla="*/ 0 h 33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106" h="333691">
                <a:moveTo>
                  <a:pt x="0" y="333691"/>
                </a:moveTo>
                <a:cubicBezTo>
                  <a:pt x="138677" y="250990"/>
                  <a:pt x="277354" y="168290"/>
                  <a:pt x="520038" y="112675"/>
                </a:cubicBezTo>
                <a:cubicBezTo>
                  <a:pt x="762722" y="57060"/>
                  <a:pt x="1109414" y="28530"/>
                  <a:pt x="1456106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47" name="Полилиния: фигура 146">
            <a:extLst>
              <a:ext uri="{FF2B5EF4-FFF2-40B4-BE49-F238E27FC236}">
                <a16:creationId xmlns:a16="http://schemas.microsoft.com/office/drawing/2014/main" id="{9C6EF4FB-F6A3-4B30-8044-6F1158F88B47}"/>
              </a:ext>
            </a:extLst>
          </p:cNvPr>
          <p:cNvSpPr/>
          <p:nvPr/>
        </p:nvSpPr>
        <p:spPr>
          <a:xfrm>
            <a:off x="5809923" y="3097656"/>
            <a:ext cx="1243745" cy="352438"/>
          </a:xfrm>
          <a:custGeom>
            <a:avLst/>
            <a:gdLst>
              <a:gd name="connsiteX0" fmla="*/ 0 w 1542779"/>
              <a:gd name="connsiteY0" fmla="*/ 416030 h 437175"/>
              <a:gd name="connsiteX1" fmla="*/ 684716 w 1542779"/>
              <a:gd name="connsiteY1" fmla="*/ 390028 h 437175"/>
              <a:gd name="connsiteX2" fmla="*/ 1542779 w 1542779"/>
              <a:gd name="connsiteY2" fmla="*/ 0 h 43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2779" h="437175">
                <a:moveTo>
                  <a:pt x="0" y="416030"/>
                </a:moveTo>
                <a:cubicBezTo>
                  <a:pt x="213793" y="437698"/>
                  <a:pt x="427586" y="459366"/>
                  <a:pt x="684716" y="390028"/>
                </a:cubicBezTo>
                <a:cubicBezTo>
                  <a:pt x="941846" y="320690"/>
                  <a:pt x="1242312" y="160345"/>
                  <a:pt x="1542779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48" name="Полилиния: фигура 147">
            <a:extLst>
              <a:ext uri="{FF2B5EF4-FFF2-40B4-BE49-F238E27FC236}">
                <a16:creationId xmlns:a16="http://schemas.microsoft.com/office/drawing/2014/main" id="{4A8D3B5A-B94C-4A1D-8916-24AEBEBB3395}"/>
              </a:ext>
            </a:extLst>
          </p:cNvPr>
          <p:cNvSpPr/>
          <p:nvPr/>
        </p:nvSpPr>
        <p:spPr>
          <a:xfrm>
            <a:off x="5673671" y="3076693"/>
            <a:ext cx="1373010" cy="447189"/>
          </a:xfrm>
          <a:custGeom>
            <a:avLst/>
            <a:gdLst>
              <a:gd name="connsiteX0" fmla="*/ 0 w 1703125"/>
              <a:gd name="connsiteY0" fmla="*/ 554707 h 554707"/>
              <a:gd name="connsiteX1" fmla="*/ 788725 w 1703125"/>
              <a:gd name="connsiteY1" fmla="*/ 312023 h 554707"/>
              <a:gd name="connsiteX2" fmla="*/ 1703125 w 1703125"/>
              <a:gd name="connsiteY2" fmla="*/ 0 h 55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125" h="554707">
                <a:moveTo>
                  <a:pt x="0" y="554707"/>
                </a:moveTo>
                <a:cubicBezTo>
                  <a:pt x="252435" y="479590"/>
                  <a:pt x="504871" y="404474"/>
                  <a:pt x="788725" y="312023"/>
                </a:cubicBezTo>
                <a:cubicBezTo>
                  <a:pt x="1072579" y="219572"/>
                  <a:pt x="1387852" y="109786"/>
                  <a:pt x="1703125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23EF4481-2201-41A3-94DC-BE881C830A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49028" y="3496314"/>
            <a:ext cx="49148" cy="54063"/>
          </a:xfrm>
          <a:prstGeom prst="rect">
            <a:avLst/>
          </a:prstGeom>
        </p:spPr>
      </p:pic>
      <p:sp>
        <p:nvSpPr>
          <p:cNvPr id="150" name="Полилиния: фигура 149">
            <a:extLst>
              <a:ext uri="{FF2B5EF4-FFF2-40B4-BE49-F238E27FC236}">
                <a16:creationId xmlns:a16="http://schemas.microsoft.com/office/drawing/2014/main" id="{7801024D-D19A-465A-93D0-EE4B260092F4}"/>
              </a:ext>
            </a:extLst>
          </p:cNvPr>
          <p:cNvSpPr/>
          <p:nvPr/>
        </p:nvSpPr>
        <p:spPr>
          <a:xfrm>
            <a:off x="5734270" y="3292427"/>
            <a:ext cx="183100" cy="318322"/>
          </a:xfrm>
          <a:custGeom>
            <a:avLst/>
            <a:gdLst>
              <a:gd name="connsiteX0" fmla="*/ 227123 w 227123"/>
              <a:gd name="connsiteY0" fmla="*/ 394855 h 394855"/>
              <a:gd name="connsiteX1" fmla="*/ 6836 w 227123"/>
              <a:gd name="connsiteY1" fmla="*/ 216131 h 394855"/>
              <a:gd name="connsiteX2" fmla="*/ 77494 w 227123"/>
              <a:gd name="connsiteY2" fmla="*/ 0 h 39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3" h="394855">
                <a:moveTo>
                  <a:pt x="227123" y="394855"/>
                </a:moveTo>
                <a:cubicBezTo>
                  <a:pt x="129448" y="338397"/>
                  <a:pt x="31774" y="281940"/>
                  <a:pt x="6836" y="216131"/>
                </a:cubicBezTo>
                <a:cubicBezTo>
                  <a:pt x="-18102" y="150322"/>
                  <a:pt x="29696" y="75161"/>
                  <a:pt x="77494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51" name="Полилиния: фигура 150">
            <a:extLst>
              <a:ext uri="{FF2B5EF4-FFF2-40B4-BE49-F238E27FC236}">
                <a16:creationId xmlns:a16="http://schemas.microsoft.com/office/drawing/2014/main" id="{DD8D1FE6-0D39-436C-862E-1834F23C12A3}"/>
              </a:ext>
            </a:extLst>
          </p:cNvPr>
          <p:cNvSpPr/>
          <p:nvPr/>
        </p:nvSpPr>
        <p:spPr>
          <a:xfrm>
            <a:off x="3096046" y="3292426"/>
            <a:ext cx="2713879" cy="908052"/>
          </a:xfrm>
          <a:custGeom>
            <a:avLst/>
            <a:gdLst>
              <a:gd name="connsiteX0" fmla="*/ 3362498 w 3406546"/>
              <a:gd name="connsiteY0" fmla="*/ 33995 h 1176995"/>
              <a:gd name="connsiteX1" fmla="*/ 3204556 w 3406546"/>
              <a:gd name="connsiteY1" fmla="*/ 33995 h 1176995"/>
              <a:gd name="connsiteX2" fmla="*/ 1770611 w 3406546"/>
              <a:gd name="connsiteY2" fmla="*/ 387285 h 1176995"/>
              <a:gd name="connsiteX3" fmla="*/ 0 w 3406546"/>
              <a:gd name="connsiteY3" fmla="*/ 1176995 h 117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546" h="1176995">
                <a:moveTo>
                  <a:pt x="3362498" y="33995"/>
                </a:moveTo>
                <a:cubicBezTo>
                  <a:pt x="3416184" y="4554"/>
                  <a:pt x="3469870" y="-24887"/>
                  <a:pt x="3204556" y="33995"/>
                </a:cubicBezTo>
                <a:cubicBezTo>
                  <a:pt x="2939242" y="92877"/>
                  <a:pt x="2304704" y="196785"/>
                  <a:pt x="1770611" y="387285"/>
                </a:cubicBezTo>
                <a:cubicBezTo>
                  <a:pt x="1236518" y="577785"/>
                  <a:pt x="618259" y="877390"/>
                  <a:pt x="0" y="1176995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52" name="Полилиния: фигура 151">
            <a:extLst>
              <a:ext uri="{FF2B5EF4-FFF2-40B4-BE49-F238E27FC236}">
                <a16:creationId xmlns:a16="http://schemas.microsoft.com/office/drawing/2014/main" id="{543A5E2F-CFB0-435B-839D-4D7923AA4DC4}"/>
              </a:ext>
            </a:extLst>
          </p:cNvPr>
          <p:cNvSpPr/>
          <p:nvPr/>
        </p:nvSpPr>
        <p:spPr>
          <a:xfrm>
            <a:off x="3089342" y="3416404"/>
            <a:ext cx="2717452" cy="794127"/>
          </a:xfrm>
          <a:custGeom>
            <a:avLst/>
            <a:gdLst>
              <a:gd name="connsiteX0" fmla="*/ 3370811 w 3370811"/>
              <a:gd name="connsiteY0" fmla="*/ 0 h 985059"/>
              <a:gd name="connsiteX1" fmla="*/ 2177935 w 3370811"/>
              <a:gd name="connsiteY1" fmla="*/ 174568 h 985059"/>
              <a:gd name="connsiteX2" fmla="*/ 457200 w 3370811"/>
              <a:gd name="connsiteY2" fmla="*/ 810491 h 985059"/>
              <a:gd name="connsiteX3" fmla="*/ 0 w 3370811"/>
              <a:gd name="connsiteY3" fmla="*/ 985059 h 98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0811" h="985059">
                <a:moveTo>
                  <a:pt x="3370811" y="0"/>
                </a:moveTo>
                <a:cubicBezTo>
                  <a:pt x="3017174" y="19743"/>
                  <a:pt x="2663537" y="39486"/>
                  <a:pt x="2177935" y="174568"/>
                </a:cubicBezTo>
                <a:cubicBezTo>
                  <a:pt x="1692333" y="309650"/>
                  <a:pt x="457200" y="810491"/>
                  <a:pt x="457200" y="810491"/>
                </a:cubicBezTo>
                <a:lnTo>
                  <a:pt x="0" y="985059"/>
                </a:ln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53" name="Полилиния: фигура 152">
            <a:extLst>
              <a:ext uri="{FF2B5EF4-FFF2-40B4-BE49-F238E27FC236}">
                <a16:creationId xmlns:a16="http://schemas.microsoft.com/office/drawing/2014/main" id="{7B5BCC03-DA7E-4F52-AD90-8BA62EB1961A}"/>
              </a:ext>
            </a:extLst>
          </p:cNvPr>
          <p:cNvSpPr/>
          <p:nvPr/>
        </p:nvSpPr>
        <p:spPr>
          <a:xfrm>
            <a:off x="2298568" y="3285725"/>
            <a:ext cx="3508227" cy="908052"/>
          </a:xfrm>
          <a:custGeom>
            <a:avLst/>
            <a:gdLst>
              <a:gd name="connsiteX0" fmla="*/ 0 w 4351713"/>
              <a:gd name="connsiteY0" fmla="*/ 1126375 h 1126375"/>
              <a:gd name="connsiteX1" fmla="*/ 1687484 w 4351713"/>
              <a:gd name="connsiteY1" fmla="*/ 311728 h 1126375"/>
              <a:gd name="connsiteX2" fmla="*/ 4351713 w 4351713"/>
              <a:gd name="connsiteY2" fmla="*/ 0 h 11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1713" h="1126375">
                <a:moveTo>
                  <a:pt x="0" y="1126375"/>
                </a:moveTo>
                <a:cubicBezTo>
                  <a:pt x="481099" y="812916"/>
                  <a:pt x="962198" y="499457"/>
                  <a:pt x="1687484" y="311728"/>
                </a:cubicBezTo>
                <a:cubicBezTo>
                  <a:pt x="2412770" y="123999"/>
                  <a:pt x="3382241" y="61999"/>
                  <a:pt x="4351713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54" name="Полилиния: фигура 153">
            <a:extLst>
              <a:ext uri="{FF2B5EF4-FFF2-40B4-BE49-F238E27FC236}">
                <a16:creationId xmlns:a16="http://schemas.microsoft.com/office/drawing/2014/main" id="{113E298E-D5FD-4733-97A0-B7BD336D55EE}"/>
              </a:ext>
            </a:extLst>
          </p:cNvPr>
          <p:cNvSpPr/>
          <p:nvPr/>
        </p:nvSpPr>
        <p:spPr>
          <a:xfrm>
            <a:off x="2322819" y="3411902"/>
            <a:ext cx="3490678" cy="788577"/>
          </a:xfrm>
          <a:custGeom>
            <a:avLst/>
            <a:gdLst>
              <a:gd name="connsiteX0" fmla="*/ 0 w 4372495"/>
              <a:gd name="connsiteY0" fmla="*/ 1003113 h 1003113"/>
              <a:gd name="connsiteX1" fmla="*/ 2190404 w 4372495"/>
              <a:gd name="connsiteY1" fmla="*/ 142745 h 1003113"/>
              <a:gd name="connsiteX2" fmla="*/ 4372495 w 4372495"/>
              <a:gd name="connsiteY2" fmla="*/ 9742 h 100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2495" h="1003113">
                <a:moveTo>
                  <a:pt x="0" y="1003113"/>
                </a:moveTo>
                <a:cubicBezTo>
                  <a:pt x="730827" y="655710"/>
                  <a:pt x="1461655" y="308307"/>
                  <a:pt x="2190404" y="142745"/>
                </a:cubicBezTo>
                <a:cubicBezTo>
                  <a:pt x="2919153" y="-22817"/>
                  <a:pt x="3645824" y="-6538"/>
                  <a:pt x="4372495" y="9742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A038D245-F91E-48CE-ABEB-01E5007638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92085" y="3397016"/>
            <a:ext cx="49148" cy="54063"/>
          </a:xfrm>
          <a:prstGeom prst="rect">
            <a:avLst/>
          </a:prstGeom>
        </p:spPr>
      </p:pic>
      <p:sp>
        <p:nvSpPr>
          <p:cNvPr id="156" name="Полилиния: фигура 155">
            <a:extLst>
              <a:ext uri="{FF2B5EF4-FFF2-40B4-BE49-F238E27FC236}">
                <a16:creationId xmlns:a16="http://schemas.microsoft.com/office/drawing/2014/main" id="{F36394C8-6C67-4142-B86F-BBAE2477DDE9}"/>
              </a:ext>
            </a:extLst>
          </p:cNvPr>
          <p:cNvSpPr/>
          <p:nvPr/>
        </p:nvSpPr>
        <p:spPr>
          <a:xfrm>
            <a:off x="686861" y="2816622"/>
            <a:ext cx="1233073" cy="1430768"/>
          </a:xfrm>
          <a:custGeom>
            <a:avLst/>
            <a:gdLst>
              <a:gd name="connsiteX0" fmla="*/ 0 w 1529541"/>
              <a:gd name="connsiteY0" fmla="*/ 0 h 1774768"/>
              <a:gd name="connsiteX1" fmla="*/ 444730 w 1529541"/>
              <a:gd name="connsiteY1" fmla="*/ 1276004 h 1774768"/>
              <a:gd name="connsiteX2" fmla="*/ 1529541 w 1529541"/>
              <a:gd name="connsiteY2" fmla="*/ 1774768 h 177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541" h="1774768">
                <a:moveTo>
                  <a:pt x="0" y="0"/>
                </a:moveTo>
                <a:cubicBezTo>
                  <a:pt x="94903" y="490104"/>
                  <a:pt x="189807" y="980209"/>
                  <a:pt x="444730" y="1276004"/>
                </a:cubicBezTo>
                <a:cubicBezTo>
                  <a:pt x="699653" y="1571799"/>
                  <a:pt x="1114597" y="1673283"/>
                  <a:pt x="1529541" y="1774768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E3D91843-F78C-48F4-B57E-DEAFDED91C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3931" y="2782715"/>
            <a:ext cx="49148" cy="54063"/>
          </a:xfrm>
          <a:prstGeom prst="rect">
            <a:avLst/>
          </a:prstGeom>
        </p:spPr>
      </p:pic>
      <p:sp>
        <p:nvSpPr>
          <p:cNvPr id="158" name="Полилиния: фигура 157">
            <a:extLst>
              <a:ext uri="{FF2B5EF4-FFF2-40B4-BE49-F238E27FC236}">
                <a16:creationId xmlns:a16="http://schemas.microsoft.com/office/drawing/2014/main" id="{C078E5F7-9865-41B2-950E-C8A6ECFAF9E0}"/>
              </a:ext>
            </a:extLst>
          </p:cNvPr>
          <p:cNvSpPr/>
          <p:nvPr/>
        </p:nvSpPr>
        <p:spPr>
          <a:xfrm>
            <a:off x="1933337" y="3801740"/>
            <a:ext cx="995170" cy="412142"/>
          </a:xfrm>
          <a:custGeom>
            <a:avLst/>
            <a:gdLst>
              <a:gd name="connsiteX0" fmla="*/ 0 w 1234440"/>
              <a:gd name="connsiteY0" fmla="*/ 511233 h 511233"/>
              <a:gd name="connsiteX1" fmla="*/ 486294 w 1234440"/>
              <a:gd name="connsiteY1" fmla="*/ 108066 h 511233"/>
              <a:gd name="connsiteX2" fmla="*/ 1234440 w 1234440"/>
              <a:gd name="connsiteY2" fmla="*/ 0 h 5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" h="511233">
                <a:moveTo>
                  <a:pt x="0" y="511233"/>
                </a:moveTo>
                <a:cubicBezTo>
                  <a:pt x="140277" y="352252"/>
                  <a:pt x="280554" y="193271"/>
                  <a:pt x="486294" y="108066"/>
                </a:cubicBezTo>
                <a:cubicBezTo>
                  <a:pt x="692034" y="22861"/>
                  <a:pt x="963237" y="11430"/>
                  <a:pt x="1234440" y="0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59" name="Полилиния: фигура 158">
            <a:extLst>
              <a:ext uri="{FF2B5EF4-FFF2-40B4-BE49-F238E27FC236}">
                <a16:creationId xmlns:a16="http://schemas.microsoft.com/office/drawing/2014/main" id="{24D52B66-1982-4C66-A669-729D571A6682}"/>
              </a:ext>
            </a:extLst>
          </p:cNvPr>
          <p:cNvSpPr/>
          <p:nvPr/>
        </p:nvSpPr>
        <p:spPr>
          <a:xfrm>
            <a:off x="1919935" y="4139892"/>
            <a:ext cx="375284" cy="97445"/>
          </a:xfrm>
          <a:custGeom>
            <a:avLst/>
            <a:gdLst>
              <a:gd name="connsiteX0" fmla="*/ 0 w 465513"/>
              <a:gd name="connsiteY0" fmla="*/ 120873 h 120873"/>
              <a:gd name="connsiteX1" fmla="*/ 228600 w 465513"/>
              <a:gd name="connsiteY1" fmla="*/ 338 h 120873"/>
              <a:gd name="connsiteX2" fmla="*/ 465513 w 465513"/>
              <a:gd name="connsiteY2" fmla="*/ 91778 h 12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513" h="120873">
                <a:moveTo>
                  <a:pt x="0" y="120873"/>
                </a:moveTo>
                <a:cubicBezTo>
                  <a:pt x="75507" y="63030"/>
                  <a:pt x="151015" y="5187"/>
                  <a:pt x="228600" y="338"/>
                </a:cubicBezTo>
                <a:cubicBezTo>
                  <a:pt x="306185" y="-4511"/>
                  <a:pt x="385849" y="43633"/>
                  <a:pt x="465513" y="91778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60" name="Полилиния: фигура 159">
            <a:extLst>
              <a:ext uri="{FF2B5EF4-FFF2-40B4-BE49-F238E27FC236}">
                <a16:creationId xmlns:a16="http://schemas.microsoft.com/office/drawing/2014/main" id="{495BC26E-4DFF-4951-B7C8-8101B23898CC}"/>
              </a:ext>
            </a:extLst>
          </p:cNvPr>
          <p:cNvSpPr/>
          <p:nvPr/>
        </p:nvSpPr>
        <p:spPr>
          <a:xfrm>
            <a:off x="1929986" y="4006115"/>
            <a:ext cx="1152656" cy="211116"/>
          </a:xfrm>
          <a:custGeom>
            <a:avLst/>
            <a:gdLst>
              <a:gd name="connsiteX0" fmla="*/ 0 w 1429790"/>
              <a:gd name="connsiteY0" fmla="*/ 261876 h 261876"/>
              <a:gd name="connsiteX1" fmla="*/ 586048 w 1429790"/>
              <a:gd name="connsiteY1" fmla="*/ 25 h 261876"/>
              <a:gd name="connsiteX2" fmla="*/ 1429790 w 1429790"/>
              <a:gd name="connsiteY2" fmla="*/ 249407 h 2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790" h="261876">
                <a:moveTo>
                  <a:pt x="0" y="261876"/>
                </a:moveTo>
                <a:cubicBezTo>
                  <a:pt x="173875" y="131989"/>
                  <a:pt x="347750" y="2103"/>
                  <a:pt x="586048" y="25"/>
                </a:cubicBezTo>
                <a:cubicBezTo>
                  <a:pt x="824346" y="-2053"/>
                  <a:pt x="1127068" y="123677"/>
                  <a:pt x="1429790" y="249407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A9A28BF7-DFB4-4A6E-BDE9-FBA6F46370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87485" y="4208232"/>
            <a:ext cx="49148" cy="54063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219FAAE1-4258-4124-B087-1C75DE91E6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71214" y="4188036"/>
            <a:ext cx="49148" cy="54063"/>
          </a:xfrm>
          <a:prstGeom prst="rect">
            <a:avLst/>
          </a:prstGeom>
        </p:spPr>
      </p:pic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9BC1F2DC-BC79-467D-9301-B2BBE5021E02}"/>
              </a:ext>
            </a:extLst>
          </p:cNvPr>
          <p:cNvSpPr/>
          <p:nvPr/>
        </p:nvSpPr>
        <p:spPr>
          <a:xfrm>
            <a:off x="2937610" y="2502491"/>
            <a:ext cx="4164423" cy="1282295"/>
          </a:xfrm>
          <a:custGeom>
            <a:avLst/>
            <a:gdLst>
              <a:gd name="connsiteX0" fmla="*/ 0 w 5165678"/>
              <a:gd name="connsiteY0" fmla="*/ 1590598 h 1590598"/>
              <a:gd name="connsiteX1" fmla="*/ 928048 w 5165678"/>
              <a:gd name="connsiteY1" fmla="*/ 696670 h 1590598"/>
              <a:gd name="connsiteX2" fmla="*/ 2333767 w 5165678"/>
              <a:gd name="connsiteY2" fmla="*/ 48401 h 1590598"/>
              <a:gd name="connsiteX3" fmla="*/ 4299045 w 5165678"/>
              <a:gd name="connsiteY3" fmla="*/ 123464 h 1590598"/>
              <a:gd name="connsiteX4" fmla="*/ 5165678 w 5165678"/>
              <a:gd name="connsiteY4" fmla="*/ 730789 h 159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678" h="1590598">
                <a:moveTo>
                  <a:pt x="0" y="1590598"/>
                </a:moveTo>
                <a:cubicBezTo>
                  <a:pt x="269543" y="1272150"/>
                  <a:pt x="539087" y="953703"/>
                  <a:pt x="928048" y="696670"/>
                </a:cubicBezTo>
                <a:cubicBezTo>
                  <a:pt x="1317009" y="439637"/>
                  <a:pt x="1771934" y="143935"/>
                  <a:pt x="2333767" y="48401"/>
                </a:cubicBezTo>
                <a:cubicBezTo>
                  <a:pt x="2895600" y="-47133"/>
                  <a:pt x="3827060" y="9733"/>
                  <a:pt x="4299045" y="123464"/>
                </a:cubicBezTo>
                <a:cubicBezTo>
                  <a:pt x="4771030" y="237195"/>
                  <a:pt x="4968354" y="483992"/>
                  <a:pt x="5165678" y="730789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4A5813D9-77A5-4CCD-9AAD-4505C87E1C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09076" y="3775695"/>
            <a:ext cx="49148" cy="54063"/>
          </a:xfrm>
          <a:prstGeom prst="rect">
            <a:avLst/>
          </a:prstGeom>
        </p:spPr>
      </p:pic>
      <p:sp>
        <p:nvSpPr>
          <p:cNvPr id="165" name="Полилиния: фигура 164">
            <a:extLst>
              <a:ext uri="{FF2B5EF4-FFF2-40B4-BE49-F238E27FC236}">
                <a16:creationId xmlns:a16="http://schemas.microsoft.com/office/drawing/2014/main" id="{3D3F2892-E136-4FCF-9737-CCDECAECF93D}"/>
              </a:ext>
            </a:extLst>
          </p:cNvPr>
          <p:cNvSpPr/>
          <p:nvPr/>
        </p:nvSpPr>
        <p:spPr>
          <a:xfrm>
            <a:off x="7118850" y="3020155"/>
            <a:ext cx="2871427" cy="818123"/>
          </a:xfrm>
          <a:custGeom>
            <a:avLst/>
            <a:gdLst>
              <a:gd name="connsiteX0" fmla="*/ 0 w 3561806"/>
              <a:gd name="connsiteY0" fmla="*/ 83008 h 1014825"/>
              <a:gd name="connsiteX1" fmla="*/ 1994263 w 3561806"/>
              <a:gd name="connsiteY1" fmla="*/ 91717 h 1014825"/>
              <a:gd name="connsiteX2" fmla="*/ 3561806 w 3561806"/>
              <a:gd name="connsiteY2" fmla="*/ 1014825 h 10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1806" h="1014825">
                <a:moveTo>
                  <a:pt x="0" y="83008"/>
                </a:moveTo>
                <a:cubicBezTo>
                  <a:pt x="700314" y="9711"/>
                  <a:pt x="1400629" y="-63586"/>
                  <a:pt x="1994263" y="91717"/>
                </a:cubicBezTo>
                <a:cubicBezTo>
                  <a:pt x="2587897" y="247020"/>
                  <a:pt x="3074851" y="630922"/>
                  <a:pt x="3561806" y="1014825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66" name="Полилиния: фигура 165">
            <a:extLst>
              <a:ext uri="{FF2B5EF4-FFF2-40B4-BE49-F238E27FC236}">
                <a16:creationId xmlns:a16="http://schemas.microsoft.com/office/drawing/2014/main" id="{4F4AE66E-3B35-4ADD-ADC3-75C319D36343}"/>
              </a:ext>
            </a:extLst>
          </p:cNvPr>
          <p:cNvSpPr/>
          <p:nvPr/>
        </p:nvSpPr>
        <p:spPr>
          <a:xfrm>
            <a:off x="7097788" y="3094095"/>
            <a:ext cx="2436149" cy="1179462"/>
          </a:xfrm>
          <a:custGeom>
            <a:avLst/>
            <a:gdLst>
              <a:gd name="connsiteX0" fmla="*/ 0 w 3021874"/>
              <a:gd name="connsiteY0" fmla="*/ 0 h 1463040"/>
              <a:gd name="connsiteX1" fmla="*/ 1254034 w 3021874"/>
              <a:gd name="connsiteY1" fmla="*/ 1123406 h 1463040"/>
              <a:gd name="connsiteX2" fmla="*/ 3021874 w 3021874"/>
              <a:gd name="connsiteY2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1874" h="1463040">
                <a:moveTo>
                  <a:pt x="0" y="0"/>
                </a:moveTo>
                <a:cubicBezTo>
                  <a:pt x="375194" y="439783"/>
                  <a:pt x="750389" y="879566"/>
                  <a:pt x="1254034" y="1123406"/>
                </a:cubicBezTo>
                <a:cubicBezTo>
                  <a:pt x="1757679" y="1367246"/>
                  <a:pt x="2389776" y="1415143"/>
                  <a:pt x="3021874" y="1463040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67" name="Полилиния: фигура 166">
            <a:extLst>
              <a:ext uri="{FF2B5EF4-FFF2-40B4-BE49-F238E27FC236}">
                <a16:creationId xmlns:a16="http://schemas.microsoft.com/office/drawing/2014/main" id="{09AFB462-8C9B-4114-8035-921CFF4FD2D0}"/>
              </a:ext>
            </a:extLst>
          </p:cNvPr>
          <p:cNvSpPr/>
          <p:nvPr/>
        </p:nvSpPr>
        <p:spPr>
          <a:xfrm>
            <a:off x="5827060" y="2845249"/>
            <a:ext cx="2183408" cy="431384"/>
          </a:xfrm>
          <a:custGeom>
            <a:avLst/>
            <a:gdLst>
              <a:gd name="connsiteX0" fmla="*/ 0 w 2708366"/>
              <a:gd name="connsiteY0" fmla="*/ 535101 h 535101"/>
              <a:gd name="connsiteX1" fmla="*/ 914400 w 2708366"/>
              <a:gd name="connsiteY1" fmla="*/ 82255 h 535101"/>
              <a:gd name="connsiteX2" fmla="*/ 2159726 w 2708366"/>
              <a:gd name="connsiteY2" fmla="*/ 3878 h 535101"/>
              <a:gd name="connsiteX3" fmla="*/ 2708366 w 2708366"/>
              <a:gd name="connsiteY3" fmla="*/ 134506 h 53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366" h="535101">
                <a:moveTo>
                  <a:pt x="0" y="535101"/>
                </a:moveTo>
                <a:cubicBezTo>
                  <a:pt x="277223" y="352946"/>
                  <a:pt x="554446" y="170792"/>
                  <a:pt x="914400" y="82255"/>
                </a:cubicBezTo>
                <a:cubicBezTo>
                  <a:pt x="1274354" y="-6282"/>
                  <a:pt x="1860732" y="-4830"/>
                  <a:pt x="2159726" y="3878"/>
                </a:cubicBezTo>
                <a:cubicBezTo>
                  <a:pt x="2458720" y="12586"/>
                  <a:pt x="2583543" y="73546"/>
                  <a:pt x="2708366" y="134506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69" name="Полилиния: фигура 168">
            <a:extLst>
              <a:ext uri="{FF2B5EF4-FFF2-40B4-BE49-F238E27FC236}">
                <a16:creationId xmlns:a16="http://schemas.microsoft.com/office/drawing/2014/main" id="{E748CD46-4D6D-4F2F-AE7D-C9C3E499DE47}"/>
              </a:ext>
            </a:extLst>
          </p:cNvPr>
          <p:cNvSpPr/>
          <p:nvPr/>
        </p:nvSpPr>
        <p:spPr>
          <a:xfrm>
            <a:off x="7975364" y="2912121"/>
            <a:ext cx="1825357" cy="1150819"/>
          </a:xfrm>
          <a:custGeom>
            <a:avLst/>
            <a:gdLst>
              <a:gd name="connsiteX0" fmla="*/ 0 w 2264229"/>
              <a:gd name="connsiteY0" fmla="*/ 42847 h 1427510"/>
              <a:gd name="connsiteX1" fmla="*/ 1018903 w 2264229"/>
              <a:gd name="connsiteY1" fmla="*/ 34138 h 1427510"/>
              <a:gd name="connsiteX2" fmla="*/ 1889760 w 2264229"/>
              <a:gd name="connsiteY2" fmla="*/ 417315 h 1427510"/>
              <a:gd name="connsiteX3" fmla="*/ 2264229 w 2264229"/>
              <a:gd name="connsiteY3" fmla="*/ 1427510 h 142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4229" h="1427510">
                <a:moveTo>
                  <a:pt x="0" y="42847"/>
                </a:moveTo>
                <a:cubicBezTo>
                  <a:pt x="351971" y="7287"/>
                  <a:pt x="703943" y="-28273"/>
                  <a:pt x="1018903" y="34138"/>
                </a:cubicBezTo>
                <a:cubicBezTo>
                  <a:pt x="1333863" y="96549"/>
                  <a:pt x="1682206" y="185086"/>
                  <a:pt x="1889760" y="417315"/>
                </a:cubicBezTo>
                <a:cubicBezTo>
                  <a:pt x="2097314" y="649544"/>
                  <a:pt x="2180771" y="1038527"/>
                  <a:pt x="2264229" y="1427510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D482B08E-4D4A-4A2C-A47C-A9D096AE7B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006" y="2929135"/>
            <a:ext cx="49148" cy="54063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590A4CEB-AD15-4C66-A10B-813E9D998A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322" y="4024780"/>
            <a:ext cx="49148" cy="54063"/>
          </a:xfrm>
          <a:prstGeom prst="rect">
            <a:avLst/>
          </a:prstGeom>
        </p:spPr>
      </p:pic>
      <p:sp>
        <p:nvSpPr>
          <p:cNvPr id="172" name="Полилиния: фигура 171">
            <a:extLst>
              <a:ext uri="{FF2B5EF4-FFF2-40B4-BE49-F238E27FC236}">
                <a16:creationId xmlns:a16="http://schemas.microsoft.com/office/drawing/2014/main" id="{1C3DD93A-027A-4DF2-ACED-A37E8B6A4A35}"/>
              </a:ext>
            </a:extLst>
          </p:cNvPr>
          <p:cNvSpPr/>
          <p:nvPr/>
        </p:nvSpPr>
        <p:spPr>
          <a:xfrm>
            <a:off x="7097789" y="3080054"/>
            <a:ext cx="1437612" cy="428257"/>
          </a:xfrm>
          <a:custGeom>
            <a:avLst/>
            <a:gdLst>
              <a:gd name="connsiteX0" fmla="*/ 0 w 1828800"/>
              <a:gd name="connsiteY0" fmla="*/ 0 h 531223"/>
              <a:gd name="connsiteX1" fmla="*/ 1140823 w 1828800"/>
              <a:gd name="connsiteY1" fmla="*/ 174171 h 531223"/>
              <a:gd name="connsiteX2" fmla="*/ 1828800 w 1828800"/>
              <a:gd name="connsiteY2" fmla="*/ 531223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531223">
                <a:moveTo>
                  <a:pt x="0" y="0"/>
                </a:moveTo>
                <a:cubicBezTo>
                  <a:pt x="418011" y="42817"/>
                  <a:pt x="836023" y="85634"/>
                  <a:pt x="1140823" y="174171"/>
                </a:cubicBezTo>
                <a:cubicBezTo>
                  <a:pt x="1445623" y="262708"/>
                  <a:pt x="1637211" y="396965"/>
                  <a:pt x="1828800" y="531223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D48AD67F-E141-4145-B48E-8C9E640CBE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401" y="3504726"/>
            <a:ext cx="49148" cy="54063"/>
          </a:xfrm>
          <a:prstGeom prst="rect">
            <a:avLst/>
          </a:prstGeom>
        </p:spPr>
      </p:pic>
      <p:sp>
        <p:nvSpPr>
          <p:cNvPr id="174" name="Полилиния: фигура 173">
            <a:extLst>
              <a:ext uri="{FF2B5EF4-FFF2-40B4-BE49-F238E27FC236}">
                <a16:creationId xmlns:a16="http://schemas.microsoft.com/office/drawing/2014/main" id="{F9393F80-2D22-4A8D-8A8B-6EAB79F49B7C}"/>
              </a:ext>
            </a:extLst>
          </p:cNvPr>
          <p:cNvSpPr/>
          <p:nvPr/>
        </p:nvSpPr>
        <p:spPr>
          <a:xfrm>
            <a:off x="7083748" y="3101115"/>
            <a:ext cx="2513376" cy="1586657"/>
          </a:xfrm>
          <a:custGeom>
            <a:avLst/>
            <a:gdLst>
              <a:gd name="connsiteX0" fmla="*/ 0 w 3117668"/>
              <a:gd name="connsiteY0" fmla="*/ 0 h 1968138"/>
              <a:gd name="connsiteX1" fmla="*/ 627017 w 3117668"/>
              <a:gd name="connsiteY1" fmla="*/ 1175658 h 1968138"/>
              <a:gd name="connsiteX2" fmla="*/ 1915885 w 3117668"/>
              <a:gd name="connsiteY2" fmla="*/ 1802675 h 1968138"/>
              <a:gd name="connsiteX3" fmla="*/ 3117668 w 3117668"/>
              <a:gd name="connsiteY3" fmla="*/ 1968138 h 196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668" h="1968138">
                <a:moveTo>
                  <a:pt x="0" y="0"/>
                </a:moveTo>
                <a:cubicBezTo>
                  <a:pt x="153851" y="437606"/>
                  <a:pt x="307703" y="875212"/>
                  <a:pt x="627017" y="1175658"/>
                </a:cubicBezTo>
                <a:cubicBezTo>
                  <a:pt x="946331" y="1476104"/>
                  <a:pt x="1500777" y="1670595"/>
                  <a:pt x="1915885" y="1802675"/>
                </a:cubicBezTo>
                <a:cubicBezTo>
                  <a:pt x="2330994" y="1934755"/>
                  <a:pt x="2724331" y="1951446"/>
                  <a:pt x="3117668" y="1968138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75" name="Полилиния: фигура 174">
            <a:extLst>
              <a:ext uri="{FF2B5EF4-FFF2-40B4-BE49-F238E27FC236}">
                <a16:creationId xmlns:a16="http://schemas.microsoft.com/office/drawing/2014/main" id="{12AC1BE0-280D-4381-BA1D-ADD7DEAC31C9}"/>
              </a:ext>
            </a:extLst>
          </p:cNvPr>
          <p:cNvSpPr/>
          <p:nvPr/>
        </p:nvSpPr>
        <p:spPr>
          <a:xfrm>
            <a:off x="7090769" y="3087075"/>
            <a:ext cx="2604644" cy="1235627"/>
          </a:xfrm>
          <a:custGeom>
            <a:avLst/>
            <a:gdLst>
              <a:gd name="connsiteX0" fmla="*/ 0 w 3230880"/>
              <a:gd name="connsiteY0" fmla="*/ 0 h 1532709"/>
              <a:gd name="connsiteX1" fmla="*/ 2246812 w 3230880"/>
              <a:gd name="connsiteY1" fmla="*/ 435429 h 1532709"/>
              <a:gd name="connsiteX2" fmla="*/ 3230880 w 3230880"/>
              <a:gd name="connsiteY2" fmla="*/ 1532709 h 15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0880" h="1532709">
                <a:moveTo>
                  <a:pt x="0" y="0"/>
                </a:moveTo>
                <a:cubicBezTo>
                  <a:pt x="854166" y="89989"/>
                  <a:pt x="1708332" y="179978"/>
                  <a:pt x="2246812" y="435429"/>
                </a:cubicBezTo>
                <a:cubicBezTo>
                  <a:pt x="2785292" y="690880"/>
                  <a:pt x="3008086" y="1111794"/>
                  <a:pt x="3230880" y="1532709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76" name="Полилиния: фигура 175">
            <a:extLst>
              <a:ext uri="{FF2B5EF4-FFF2-40B4-BE49-F238E27FC236}">
                <a16:creationId xmlns:a16="http://schemas.microsoft.com/office/drawing/2014/main" id="{EA4A446D-3649-420A-A976-EC29A82807F2}"/>
              </a:ext>
            </a:extLst>
          </p:cNvPr>
          <p:cNvSpPr/>
          <p:nvPr/>
        </p:nvSpPr>
        <p:spPr>
          <a:xfrm>
            <a:off x="9597123" y="4624586"/>
            <a:ext cx="301886" cy="63186"/>
          </a:xfrm>
          <a:custGeom>
            <a:avLst/>
            <a:gdLst>
              <a:gd name="connsiteX0" fmla="*/ 0 w 374469"/>
              <a:gd name="connsiteY0" fmla="*/ 78378 h 78378"/>
              <a:gd name="connsiteX1" fmla="*/ 165463 w 374469"/>
              <a:gd name="connsiteY1" fmla="*/ 0 h 78378"/>
              <a:gd name="connsiteX2" fmla="*/ 374469 w 374469"/>
              <a:gd name="connsiteY2" fmla="*/ 78378 h 7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469" h="78378">
                <a:moveTo>
                  <a:pt x="0" y="78378"/>
                </a:moveTo>
                <a:cubicBezTo>
                  <a:pt x="51526" y="39189"/>
                  <a:pt x="103052" y="0"/>
                  <a:pt x="165463" y="0"/>
                </a:cubicBezTo>
                <a:cubicBezTo>
                  <a:pt x="227874" y="0"/>
                  <a:pt x="301171" y="39189"/>
                  <a:pt x="374469" y="78378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77" name="Полилиния: фигура 176">
            <a:extLst>
              <a:ext uri="{FF2B5EF4-FFF2-40B4-BE49-F238E27FC236}">
                <a16:creationId xmlns:a16="http://schemas.microsoft.com/office/drawing/2014/main" id="{5F6A249F-08DD-4728-9362-2BE3FBCC5BCE}"/>
              </a:ext>
            </a:extLst>
          </p:cNvPr>
          <p:cNvSpPr/>
          <p:nvPr/>
        </p:nvSpPr>
        <p:spPr>
          <a:xfrm>
            <a:off x="7095958" y="3127368"/>
            <a:ext cx="2435844" cy="2442255"/>
          </a:xfrm>
          <a:custGeom>
            <a:avLst/>
            <a:gdLst>
              <a:gd name="connsiteX0" fmla="*/ 0 w 3021496"/>
              <a:gd name="connsiteY0" fmla="*/ 0 h 3029447"/>
              <a:gd name="connsiteX1" fmla="*/ 938254 w 3021496"/>
              <a:gd name="connsiteY1" fmla="*/ 1304014 h 3029447"/>
              <a:gd name="connsiteX2" fmla="*/ 2345635 w 3021496"/>
              <a:gd name="connsiteY2" fmla="*/ 2623930 h 3029447"/>
              <a:gd name="connsiteX3" fmla="*/ 3021496 w 3021496"/>
              <a:gd name="connsiteY3" fmla="*/ 3029447 h 302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496" h="3029447">
                <a:moveTo>
                  <a:pt x="0" y="0"/>
                </a:moveTo>
                <a:cubicBezTo>
                  <a:pt x="273657" y="433346"/>
                  <a:pt x="547315" y="866692"/>
                  <a:pt x="938254" y="1304014"/>
                </a:cubicBezTo>
                <a:cubicBezTo>
                  <a:pt x="1329193" y="1741336"/>
                  <a:pt x="1998428" y="2336358"/>
                  <a:pt x="2345635" y="2623930"/>
                </a:cubicBezTo>
                <a:cubicBezTo>
                  <a:pt x="2692842" y="2911502"/>
                  <a:pt x="2857169" y="2970474"/>
                  <a:pt x="3021496" y="3029447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79" name="Полилиния: фигура 178">
            <a:extLst>
              <a:ext uri="{FF2B5EF4-FFF2-40B4-BE49-F238E27FC236}">
                <a16:creationId xmlns:a16="http://schemas.microsoft.com/office/drawing/2014/main" id="{60CEA997-9A1D-4C4B-996E-A7D165D9B91E}"/>
              </a:ext>
            </a:extLst>
          </p:cNvPr>
          <p:cNvSpPr/>
          <p:nvPr/>
        </p:nvSpPr>
        <p:spPr>
          <a:xfrm>
            <a:off x="9506162" y="4691436"/>
            <a:ext cx="416745" cy="891006"/>
          </a:xfrm>
          <a:custGeom>
            <a:avLst/>
            <a:gdLst>
              <a:gd name="connsiteX0" fmla="*/ 0 w 516944"/>
              <a:gd name="connsiteY0" fmla="*/ 1105231 h 1105231"/>
              <a:gd name="connsiteX1" fmla="*/ 469127 w 516944"/>
              <a:gd name="connsiteY1" fmla="*/ 644056 h 1105231"/>
              <a:gd name="connsiteX2" fmla="*/ 477079 w 516944"/>
              <a:gd name="connsiteY2" fmla="*/ 0 h 11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944" h="1105231">
                <a:moveTo>
                  <a:pt x="0" y="1105231"/>
                </a:moveTo>
                <a:cubicBezTo>
                  <a:pt x="194807" y="966746"/>
                  <a:pt x="389614" y="828261"/>
                  <a:pt x="469127" y="644056"/>
                </a:cubicBezTo>
                <a:cubicBezTo>
                  <a:pt x="548640" y="459851"/>
                  <a:pt x="512859" y="229925"/>
                  <a:pt x="477079" y="0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181" name="Рисунок 180">
            <a:extLst>
              <a:ext uri="{FF2B5EF4-FFF2-40B4-BE49-F238E27FC236}">
                <a16:creationId xmlns:a16="http://schemas.microsoft.com/office/drawing/2014/main" id="{4DB870EF-FA73-4E74-81F6-BCD8A3A895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404" y="5536129"/>
            <a:ext cx="49148" cy="54063"/>
          </a:xfrm>
          <a:prstGeom prst="rect">
            <a:avLst/>
          </a:prstGeom>
        </p:spPr>
      </p:pic>
      <p:sp>
        <p:nvSpPr>
          <p:cNvPr id="182" name="Полилиния: фигура 181">
            <a:extLst>
              <a:ext uri="{FF2B5EF4-FFF2-40B4-BE49-F238E27FC236}">
                <a16:creationId xmlns:a16="http://schemas.microsoft.com/office/drawing/2014/main" id="{EA4F98D7-411B-4456-A6EF-9D4C17F75E92}"/>
              </a:ext>
            </a:extLst>
          </p:cNvPr>
          <p:cNvSpPr/>
          <p:nvPr/>
        </p:nvSpPr>
        <p:spPr>
          <a:xfrm>
            <a:off x="8583104" y="3511973"/>
            <a:ext cx="1307664" cy="1185872"/>
          </a:xfrm>
          <a:custGeom>
            <a:avLst/>
            <a:gdLst>
              <a:gd name="connsiteX0" fmla="*/ 0 w 1622066"/>
              <a:gd name="connsiteY0" fmla="*/ 0 h 1470991"/>
              <a:gd name="connsiteX1" fmla="*/ 1200646 w 1622066"/>
              <a:gd name="connsiteY1" fmla="*/ 373711 h 1470991"/>
              <a:gd name="connsiteX2" fmla="*/ 1622066 w 1622066"/>
              <a:gd name="connsiteY2" fmla="*/ 1470991 h 14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2066" h="1470991">
                <a:moveTo>
                  <a:pt x="0" y="0"/>
                </a:moveTo>
                <a:cubicBezTo>
                  <a:pt x="465151" y="64273"/>
                  <a:pt x="930302" y="128546"/>
                  <a:pt x="1200646" y="373711"/>
                </a:cubicBezTo>
                <a:cubicBezTo>
                  <a:pt x="1470990" y="618876"/>
                  <a:pt x="1546528" y="1044933"/>
                  <a:pt x="1622066" y="1470991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83" name="Полилиния: фигура 182">
            <a:extLst>
              <a:ext uri="{FF2B5EF4-FFF2-40B4-BE49-F238E27FC236}">
                <a16:creationId xmlns:a16="http://schemas.microsoft.com/office/drawing/2014/main" id="{B6BE2F64-BF4B-4AF4-AD81-D09040110A7C}"/>
              </a:ext>
            </a:extLst>
          </p:cNvPr>
          <p:cNvSpPr/>
          <p:nvPr/>
        </p:nvSpPr>
        <p:spPr>
          <a:xfrm>
            <a:off x="9884357" y="3749147"/>
            <a:ext cx="756293" cy="929467"/>
          </a:xfrm>
          <a:custGeom>
            <a:avLst/>
            <a:gdLst>
              <a:gd name="connsiteX0" fmla="*/ 0 w 938129"/>
              <a:gd name="connsiteY0" fmla="*/ 1176793 h 1176793"/>
              <a:gd name="connsiteX1" fmla="*/ 413468 w 938129"/>
              <a:gd name="connsiteY1" fmla="*/ 858740 h 1176793"/>
              <a:gd name="connsiteX2" fmla="*/ 914400 w 938129"/>
              <a:gd name="connsiteY2" fmla="*/ 373711 h 1176793"/>
              <a:gd name="connsiteX3" fmla="*/ 811033 w 938129"/>
              <a:gd name="connsiteY3" fmla="*/ 0 h 117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129" h="1176793">
                <a:moveTo>
                  <a:pt x="0" y="1176793"/>
                </a:moveTo>
                <a:cubicBezTo>
                  <a:pt x="130534" y="1084690"/>
                  <a:pt x="261068" y="992587"/>
                  <a:pt x="413468" y="858740"/>
                </a:cubicBezTo>
                <a:cubicBezTo>
                  <a:pt x="565868" y="724893"/>
                  <a:pt x="848139" y="516834"/>
                  <a:pt x="914400" y="373711"/>
                </a:cubicBezTo>
                <a:cubicBezTo>
                  <a:pt x="980661" y="230588"/>
                  <a:pt x="895847" y="115294"/>
                  <a:pt x="811033" y="0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184" name="Полилиния: фигура 183">
            <a:extLst>
              <a:ext uri="{FF2B5EF4-FFF2-40B4-BE49-F238E27FC236}">
                <a16:creationId xmlns:a16="http://schemas.microsoft.com/office/drawing/2014/main" id="{558C6374-C362-4ACC-BA9B-4D79A053C2D7}"/>
              </a:ext>
            </a:extLst>
          </p:cNvPr>
          <p:cNvSpPr/>
          <p:nvPr/>
        </p:nvSpPr>
        <p:spPr>
          <a:xfrm>
            <a:off x="10544600" y="3364542"/>
            <a:ext cx="1647400" cy="384607"/>
          </a:xfrm>
          <a:custGeom>
            <a:avLst/>
            <a:gdLst>
              <a:gd name="connsiteX0" fmla="*/ 0 w 2043485"/>
              <a:gd name="connsiteY0" fmla="*/ 477078 h 477078"/>
              <a:gd name="connsiteX1" fmla="*/ 1494845 w 2043485"/>
              <a:gd name="connsiteY1" fmla="*/ 135172 h 477078"/>
              <a:gd name="connsiteX2" fmla="*/ 2043485 w 2043485"/>
              <a:gd name="connsiteY2" fmla="*/ 0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485" h="477078">
                <a:moveTo>
                  <a:pt x="0" y="477078"/>
                </a:moveTo>
                <a:lnTo>
                  <a:pt x="1494845" y="135172"/>
                </a:lnTo>
                <a:cubicBezTo>
                  <a:pt x="1835426" y="55659"/>
                  <a:pt x="1939455" y="27829"/>
                  <a:pt x="2043485" y="0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13" name="Рисунок 312">
            <a:extLst>
              <a:ext uri="{FF2B5EF4-FFF2-40B4-BE49-F238E27FC236}">
                <a16:creationId xmlns:a16="http://schemas.microsoft.com/office/drawing/2014/main" id="{1F869C31-9EAC-493A-ABF8-07FCE7E75B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532" y="3716786"/>
            <a:ext cx="49148" cy="54063"/>
          </a:xfrm>
          <a:prstGeom prst="rect">
            <a:avLst/>
          </a:prstGeom>
        </p:spPr>
      </p:pic>
      <p:sp>
        <p:nvSpPr>
          <p:cNvPr id="314" name="Полилиния: фигура 313">
            <a:extLst>
              <a:ext uri="{FF2B5EF4-FFF2-40B4-BE49-F238E27FC236}">
                <a16:creationId xmlns:a16="http://schemas.microsoft.com/office/drawing/2014/main" id="{2FA4257B-485A-45E1-A0B3-34BA67791CAA}"/>
              </a:ext>
            </a:extLst>
          </p:cNvPr>
          <p:cNvSpPr/>
          <p:nvPr/>
        </p:nvSpPr>
        <p:spPr>
          <a:xfrm>
            <a:off x="10377938" y="3906975"/>
            <a:ext cx="474348" cy="181909"/>
          </a:xfrm>
          <a:custGeom>
            <a:avLst/>
            <a:gdLst>
              <a:gd name="connsiteX0" fmla="*/ 588396 w 588396"/>
              <a:gd name="connsiteY0" fmla="*/ 225646 h 225646"/>
              <a:gd name="connsiteX1" fmla="*/ 405516 w 588396"/>
              <a:gd name="connsiteY1" fmla="*/ 10960 h 225646"/>
              <a:gd name="connsiteX2" fmla="*/ 0 w 588396"/>
              <a:gd name="connsiteY2" fmla="*/ 50717 h 22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396" h="225646">
                <a:moveTo>
                  <a:pt x="588396" y="225646"/>
                </a:moveTo>
                <a:cubicBezTo>
                  <a:pt x="545989" y="132880"/>
                  <a:pt x="503582" y="40115"/>
                  <a:pt x="405516" y="10960"/>
                </a:cubicBezTo>
                <a:cubicBezTo>
                  <a:pt x="307450" y="-18195"/>
                  <a:pt x="153725" y="16261"/>
                  <a:pt x="0" y="50717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15" name="Рисунок 314">
            <a:extLst>
              <a:ext uri="{FF2B5EF4-FFF2-40B4-BE49-F238E27FC236}">
                <a16:creationId xmlns:a16="http://schemas.microsoft.com/office/drawing/2014/main" id="{0763CE7A-3057-42EF-AD81-70A92243F4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574" y="4070221"/>
            <a:ext cx="49148" cy="54063"/>
          </a:xfrm>
          <a:prstGeom prst="rect">
            <a:avLst/>
          </a:prstGeom>
        </p:spPr>
      </p:pic>
      <p:sp>
        <p:nvSpPr>
          <p:cNvPr id="316" name="Полилиния: фигура 315">
            <a:extLst>
              <a:ext uri="{FF2B5EF4-FFF2-40B4-BE49-F238E27FC236}">
                <a16:creationId xmlns:a16="http://schemas.microsoft.com/office/drawing/2014/main" id="{DACA8385-2933-4F91-820C-8C8F54842C3C}"/>
              </a:ext>
            </a:extLst>
          </p:cNvPr>
          <p:cNvSpPr/>
          <p:nvPr/>
        </p:nvSpPr>
        <p:spPr>
          <a:xfrm>
            <a:off x="9877233" y="3974405"/>
            <a:ext cx="513217" cy="697802"/>
          </a:xfrm>
          <a:custGeom>
            <a:avLst/>
            <a:gdLst>
              <a:gd name="connsiteX0" fmla="*/ 644940 w 644940"/>
              <a:gd name="connsiteY0" fmla="*/ 0 h 858741"/>
              <a:gd name="connsiteX1" fmla="*/ 88348 w 644940"/>
              <a:gd name="connsiteY1" fmla="*/ 262393 h 858741"/>
              <a:gd name="connsiteX2" fmla="*/ 8835 w 644940"/>
              <a:gd name="connsiteY2" fmla="*/ 858741 h 85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940" h="858741">
                <a:moveTo>
                  <a:pt x="644940" y="0"/>
                </a:moveTo>
                <a:cubicBezTo>
                  <a:pt x="419652" y="59635"/>
                  <a:pt x="194365" y="119270"/>
                  <a:pt x="88348" y="262393"/>
                </a:cubicBezTo>
                <a:cubicBezTo>
                  <a:pt x="-17670" y="405517"/>
                  <a:pt x="-4418" y="632129"/>
                  <a:pt x="8835" y="858741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317" name="Полилиния: фигура 316">
            <a:extLst>
              <a:ext uri="{FF2B5EF4-FFF2-40B4-BE49-F238E27FC236}">
                <a16:creationId xmlns:a16="http://schemas.microsoft.com/office/drawing/2014/main" id="{CC103124-2F3F-4196-9FFA-E0EC4A7CEEEA}"/>
              </a:ext>
            </a:extLst>
          </p:cNvPr>
          <p:cNvSpPr/>
          <p:nvPr/>
        </p:nvSpPr>
        <p:spPr>
          <a:xfrm>
            <a:off x="7070318" y="2742760"/>
            <a:ext cx="3314030" cy="1205102"/>
          </a:xfrm>
          <a:custGeom>
            <a:avLst/>
            <a:gdLst>
              <a:gd name="connsiteX0" fmla="*/ 4110824 w 4110824"/>
              <a:gd name="connsiteY0" fmla="*/ 1494845 h 1494845"/>
              <a:gd name="connsiteX1" fmla="*/ 3291840 w 4110824"/>
              <a:gd name="connsiteY1" fmla="*/ 397565 h 1494845"/>
              <a:gd name="connsiteX2" fmla="*/ 1685676 w 4110824"/>
              <a:gd name="connsiteY2" fmla="*/ 0 h 1494845"/>
              <a:gd name="connsiteX3" fmla="*/ 0 w 4110824"/>
              <a:gd name="connsiteY3" fmla="*/ 397565 h 149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824" h="1494845">
                <a:moveTo>
                  <a:pt x="4110824" y="1494845"/>
                </a:moveTo>
                <a:cubicBezTo>
                  <a:pt x="3903427" y="1070775"/>
                  <a:pt x="3696031" y="646706"/>
                  <a:pt x="3291840" y="397565"/>
                </a:cubicBezTo>
                <a:cubicBezTo>
                  <a:pt x="2887649" y="148424"/>
                  <a:pt x="2234316" y="0"/>
                  <a:pt x="1685676" y="0"/>
                </a:cubicBezTo>
                <a:cubicBezTo>
                  <a:pt x="1137036" y="0"/>
                  <a:pt x="568518" y="198782"/>
                  <a:pt x="0" y="397565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18" name="Рисунок 317">
            <a:extLst>
              <a:ext uri="{FF2B5EF4-FFF2-40B4-BE49-F238E27FC236}">
                <a16:creationId xmlns:a16="http://schemas.microsoft.com/office/drawing/2014/main" id="{77D9BD24-162B-44D9-AF49-A1818E3BD1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842" y="3940629"/>
            <a:ext cx="49148" cy="54063"/>
          </a:xfrm>
          <a:prstGeom prst="rect">
            <a:avLst/>
          </a:prstGeom>
        </p:spPr>
      </p:pic>
      <p:sp>
        <p:nvSpPr>
          <p:cNvPr id="319" name="Полилиния: фигура 318">
            <a:extLst>
              <a:ext uri="{FF2B5EF4-FFF2-40B4-BE49-F238E27FC236}">
                <a16:creationId xmlns:a16="http://schemas.microsoft.com/office/drawing/2014/main" id="{42AD0093-0046-428F-886C-C36A2BFB82D4}"/>
              </a:ext>
            </a:extLst>
          </p:cNvPr>
          <p:cNvSpPr/>
          <p:nvPr/>
        </p:nvSpPr>
        <p:spPr>
          <a:xfrm>
            <a:off x="9506159" y="3825719"/>
            <a:ext cx="484117" cy="449058"/>
          </a:xfrm>
          <a:custGeom>
            <a:avLst/>
            <a:gdLst>
              <a:gd name="connsiteX0" fmla="*/ 548640 w 548640"/>
              <a:gd name="connsiteY0" fmla="*/ 0 h 564542"/>
              <a:gd name="connsiteX1" fmla="*/ 437322 w 548640"/>
              <a:gd name="connsiteY1" fmla="*/ 405516 h 564542"/>
              <a:gd name="connsiteX2" fmla="*/ 0 w 548640"/>
              <a:gd name="connsiteY2" fmla="*/ 564542 h 56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564542">
                <a:moveTo>
                  <a:pt x="548640" y="0"/>
                </a:moveTo>
                <a:cubicBezTo>
                  <a:pt x="538701" y="155713"/>
                  <a:pt x="528762" y="311426"/>
                  <a:pt x="437322" y="405516"/>
                </a:cubicBezTo>
                <a:cubicBezTo>
                  <a:pt x="345882" y="499606"/>
                  <a:pt x="172941" y="532074"/>
                  <a:pt x="0" y="564542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20" name="Рисунок 319">
            <a:extLst>
              <a:ext uri="{FF2B5EF4-FFF2-40B4-BE49-F238E27FC236}">
                <a16:creationId xmlns:a16="http://schemas.microsoft.com/office/drawing/2014/main" id="{DF63E91A-9105-448C-B42A-B52CF098228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602" y="3800939"/>
            <a:ext cx="49148" cy="54063"/>
          </a:xfrm>
          <a:prstGeom prst="rect">
            <a:avLst/>
          </a:prstGeom>
        </p:spPr>
      </p:pic>
      <p:pic>
        <p:nvPicPr>
          <p:cNvPr id="321" name="Рисунок 320">
            <a:extLst>
              <a:ext uri="{FF2B5EF4-FFF2-40B4-BE49-F238E27FC236}">
                <a16:creationId xmlns:a16="http://schemas.microsoft.com/office/drawing/2014/main" id="{2E342D8F-623B-4876-A92A-B2B7E15E7D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356" y="4248622"/>
            <a:ext cx="49148" cy="54063"/>
          </a:xfrm>
          <a:prstGeom prst="rect">
            <a:avLst/>
          </a:prstGeom>
        </p:spPr>
      </p:pic>
      <p:sp>
        <p:nvSpPr>
          <p:cNvPr id="322" name="Полилиния: фигура 321">
            <a:extLst>
              <a:ext uri="{FF2B5EF4-FFF2-40B4-BE49-F238E27FC236}">
                <a16:creationId xmlns:a16="http://schemas.microsoft.com/office/drawing/2014/main" id="{6E0DC7FD-8E1F-4AA3-A859-2931CB4ABD3F}"/>
              </a:ext>
            </a:extLst>
          </p:cNvPr>
          <p:cNvSpPr/>
          <p:nvPr/>
        </p:nvSpPr>
        <p:spPr>
          <a:xfrm>
            <a:off x="7108778" y="3042230"/>
            <a:ext cx="3018185" cy="1271007"/>
          </a:xfrm>
          <a:custGeom>
            <a:avLst/>
            <a:gdLst>
              <a:gd name="connsiteX0" fmla="*/ 0 w 3760966"/>
              <a:gd name="connsiteY0" fmla="*/ 41994 h 1576596"/>
              <a:gd name="connsiteX1" fmla="*/ 1590260 w 3760966"/>
              <a:gd name="connsiteY1" fmla="*/ 81751 h 1576596"/>
              <a:gd name="connsiteX2" fmla="*/ 3124862 w 3760966"/>
              <a:gd name="connsiteY2" fmla="*/ 781466 h 1576596"/>
              <a:gd name="connsiteX3" fmla="*/ 3760966 w 3760966"/>
              <a:gd name="connsiteY3" fmla="*/ 1576596 h 1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966" h="1576596">
                <a:moveTo>
                  <a:pt x="0" y="41994"/>
                </a:moveTo>
                <a:cubicBezTo>
                  <a:pt x="534725" y="250"/>
                  <a:pt x="1069450" y="-41494"/>
                  <a:pt x="1590260" y="81751"/>
                </a:cubicBezTo>
                <a:cubicBezTo>
                  <a:pt x="2111070" y="204996"/>
                  <a:pt x="2763078" y="532325"/>
                  <a:pt x="3124862" y="781466"/>
                </a:cubicBezTo>
                <a:cubicBezTo>
                  <a:pt x="3486646" y="1030607"/>
                  <a:pt x="3623806" y="1303601"/>
                  <a:pt x="3760966" y="1576596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323" name="Полилиния: фигура 322">
            <a:extLst>
              <a:ext uri="{FF2B5EF4-FFF2-40B4-BE49-F238E27FC236}">
                <a16:creationId xmlns:a16="http://schemas.microsoft.com/office/drawing/2014/main" id="{0004F9CA-8693-40E7-B62A-4F61E9A22317}"/>
              </a:ext>
            </a:extLst>
          </p:cNvPr>
          <p:cNvSpPr/>
          <p:nvPr/>
        </p:nvSpPr>
        <p:spPr>
          <a:xfrm>
            <a:off x="10144708" y="3531204"/>
            <a:ext cx="2047292" cy="771481"/>
          </a:xfrm>
          <a:custGeom>
            <a:avLst/>
            <a:gdLst>
              <a:gd name="connsiteX0" fmla="*/ 0 w 2496710"/>
              <a:gd name="connsiteY0" fmla="*/ 962108 h 962108"/>
              <a:gd name="connsiteX1" fmla="*/ 2496710 w 2496710"/>
              <a:gd name="connsiteY1" fmla="*/ 0 h 962108"/>
              <a:gd name="connsiteX2" fmla="*/ 2496710 w 2496710"/>
              <a:gd name="connsiteY2" fmla="*/ 0 h 96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710" h="962108">
                <a:moveTo>
                  <a:pt x="0" y="962108"/>
                </a:moveTo>
                <a:lnTo>
                  <a:pt x="2496710" y="0"/>
                </a:lnTo>
                <a:lnTo>
                  <a:pt x="2496710" y="0"/>
                </a:ln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324" name="Полилиния: фигура 323">
            <a:extLst>
              <a:ext uri="{FF2B5EF4-FFF2-40B4-BE49-F238E27FC236}">
                <a16:creationId xmlns:a16="http://schemas.microsoft.com/office/drawing/2014/main" id="{D6589EFA-5B41-4676-91CE-14633FF44766}"/>
              </a:ext>
            </a:extLst>
          </p:cNvPr>
          <p:cNvSpPr/>
          <p:nvPr/>
        </p:nvSpPr>
        <p:spPr>
          <a:xfrm>
            <a:off x="9724106" y="4248025"/>
            <a:ext cx="371786" cy="78033"/>
          </a:xfrm>
          <a:custGeom>
            <a:avLst/>
            <a:gdLst>
              <a:gd name="connsiteX0" fmla="*/ 461175 w 461175"/>
              <a:gd name="connsiteY0" fmla="*/ 49086 h 96794"/>
              <a:gd name="connsiteX1" fmla="*/ 246490 w 461175"/>
              <a:gd name="connsiteY1" fmla="*/ 1378 h 96794"/>
              <a:gd name="connsiteX2" fmla="*/ 0 w 461175"/>
              <a:gd name="connsiteY2" fmla="*/ 96794 h 9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175" h="96794">
                <a:moveTo>
                  <a:pt x="461175" y="49086"/>
                </a:moveTo>
                <a:cubicBezTo>
                  <a:pt x="392263" y="21256"/>
                  <a:pt x="323352" y="-6573"/>
                  <a:pt x="246490" y="1378"/>
                </a:cubicBezTo>
                <a:cubicBezTo>
                  <a:pt x="169628" y="9329"/>
                  <a:pt x="84814" y="53061"/>
                  <a:pt x="0" y="96794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25" name="Рисунок 324">
            <a:extLst>
              <a:ext uri="{FF2B5EF4-FFF2-40B4-BE49-F238E27FC236}">
                <a16:creationId xmlns:a16="http://schemas.microsoft.com/office/drawing/2014/main" id="{5EF1C156-05E4-4719-9E48-58EA1E2067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805" y="4310894"/>
            <a:ext cx="49148" cy="54063"/>
          </a:xfrm>
          <a:prstGeom prst="rect">
            <a:avLst/>
          </a:prstGeom>
        </p:spPr>
      </p:pic>
      <p:sp>
        <p:nvSpPr>
          <p:cNvPr id="326" name="Полилиния: фигура 325">
            <a:extLst>
              <a:ext uri="{FF2B5EF4-FFF2-40B4-BE49-F238E27FC236}">
                <a16:creationId xmlns:a16="http://schemas.microsoft.com/office/drawing/2014/main" id="{4A5C04C5-CDF0-4501-B933-47F8F79376C9}"/>
              </a:ext>
            </a:extLst>
          </p:cNvPr>
          <p:cNvSpPr/>
          <p:nvPr/>
        </p:nvSpPr>
        <p:spPr>
          <a:xfrm>
            <a:off x="8715534" y="3112557"/>
            <a:ext cx="1352535" cy="1228837"/>
          </a:xfrm>
          <a:custGeom>
            <a:avLst/>
            <a:gdLst>
              <a:gd name="connsiteX0" fmla="*/ 1677725 w 1677725"/>
              <a:gd name="connsiteY0" fmla="*/ 1524286 h 1524286"/>
              <a:gd name="connsiteX1" fmla="*/ 1455089 w 1677725"/>
              <a:gd name="connsiteY1" fmla="*/ 546275 h 1524286"/>
              <a:gd name="connsiteX2" fmla="*/ 755374 w 1677725"/>
              <a:gd name="connsiteY2" fmla="*/ 29440 h 1524286"/>
              <a:gd name="connsiteX3" fmla="*/ 0 w 1677725"/>
              <a:gd name="connsiteY3" fmla="*/ 108953 h 152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725" h="1524286">
                <a:moveTo>
                  <a:pt x="1677725" y="1524286"/>
                </a:moveTo>
                <a:cubicBezTo>
                  <a:pt x="1643269" y="1159851"/>
                  <a:pt x="1608814" y="795416"/>
                  <a:pt x="1455089" y="546275"/>
                </a:cubicBezTo>
                <a:cubicBezTo>
                  <a:pt x="1301364" y="297134"/>
                  <a:pt x="997889" y="102327"/>
                  <a:pt x="755374" y="29440"/>
                </a:cubicBezTo>
                <a:cubicBezTo>
                  <a:pt x="512859" y="-43447"/>
                  <a:pt x="256429" y="32753"/>
                  <a:pt x="0" y="108953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327" name="Полилиния: фигура 326">
            <a:extLst>
              <a:ext uri="{FF2B5EF4-FFF2-40B4-BE49-F238E27FC236}">
                <a16:creationId xmlns:a16="http://schemas.microsoft.com/office/drawing/2014/main" id="{F65EFB53-D799-43A8-AA0D-94CDBCF67F9C}"/>
              </a:ext>
            </a:extLst>
          </p:cNvPr>
          <p:cNvSpPr/>
          <p:nvPr/>
        </p:nvSpPr>
        <p:spPr>
          <a:xfrm>
            <a:off x="5807524" y="2583803"/>
            <a:ext cx="2980703" cy="710228"/>
          </a:xfrm>
          <a:custGeom>
            <a:avLst/>
            <a:gdLst>
              <a:gd name="connsiteX0" fmla="*/ 3697356 w 3697356"/>
              <a:gd name="connsiteY0" fmla="*/ 745817 h 880989"/>
              <a:gd name="connsiteX1" fmla="*/ 2767054 w 3697356"/>
              <a:gd name="connsiteY1" fmla="*/ 149469 h 880989"/>
              <a:gd name="connsiteX2" fmla="*/ 1614115 w 3697356"/>
              <a:gd name="connsiteY2" fmla="*/ 22248 h 880989"/>
              <a:gd name="connsiteX3" fmla="*/ 326003 w 3697356"/>
              <a:gd name="connsiteY3" fmla="*/ 507278 h 880989"/>
              <a:gd name="connsiteX4" fmla="*/ 0 w 3697356"/>
              <a:gd name="connsiteY4" fmla="*/ 880989 h 88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356" h="880989">
                <a:moveTo>
                  <a:pt x="3697356" y="745817"/>
                </a:moveTo>
                <a:cubicBezTo>
                  <a:pt x="3405808" y="507940"/>
                  <a:pt x="3114261" y="270064"/>
                  <a:pt x="2767054" y="149469"/>
                </a:cubicBezTo>
                <a:cubicBezTo>
                  <a:pt x="2419847" y="28874"/>
                  <a:pt x="2020957" y="-37387"/>
                  <a:pt x="1614115" y="22248"/>
                </a:cubicBezTo>
                <a:cubicBezTo>
                  <a:pt x="1207273" y="81883"/>
                  <a:pt x="595022" y="364155"/>
                  <a:pt x="326003" y="507278"/>
                </a:cubicBezTo>
                <a:cubicBezTo>
                  <a:pt x="56984" y="650401"/>
                  <a:pt x="28492" y="765695"/>
                  <a:pt x="0" y="880989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328" name="Полилиния: фигура 327">
            <a:extLst>
              <a:ext uri="{FF2B5EF4-FFF2-40B4-BE49-F238E27FC236}">
                <a16:creationId xmlns:a16="http://schemas.microsoft.com/office/drawing/2014/main" id="{02E396C8-85FD-44DF-A089-1C2E77132162}"/>
              </a:ext>
            </a:extLst>
          </p:cNvPr>
          <p:cNvSpPr/>
          <p:nvPr/>
        </p:nvSpPr>
        <p:spPr>
          <a:xfrm>
            <a:off x="5820343" y="2719187"/>
            <a:ext cx="2955065" cy="709453"/>
          </a:xfrm>
          <a:custGeom>
            <a:avLst/>
            <a:gdLst>
              <a:gd name="connsiteX0" fmla="*/ 3665552 w 3665552"/>
              <a:gd name="connsiteY0" fmla="*/ 577879 h 880028"/>
              <a:gd name="connsiteX1" fmla="*/ 2417197 w 3665552"/>
              <a:gd name="connsiteY1" fmla="*/ 5385 h 880028"/>
              <a:gd name="connsiteX2" fmla="*/ 0 w 3665552"/>
              <a:gd name="connsiteY2" fmla="*/ 880028 h 88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5552" h="880028">
                <a:moveTo>
                  <a:pt x="3665552" y="577879"/>
                </a:moveTo>
                <a:cubicBezTo>
                  <a:pt x="3346837" y="266453"/>
                  <a:pt x="3028122" y="-44973"/>
                  <a:pt x="2417197" y="5385"/>
                </a:cubicBezTo>
                <a:cubicBezTo>
                  <a:pt x="1806272" y="55743"/>
                  <a:pt x="903136" y="467885"/>
                  <a:pt x="0" y="880028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29" name="Рисунок 328">
            <a:extLst>
              <a:ext uri="{FF2B5EF4-FFF2-40B4-BE49-F238E27FC236}">
                <a16:creationId xmlns:a16="http://schemas.microsoft.com/office/drawing/2014/main" id="{40916033-72E5-445B-9ED7-8E22517F87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92085" y="3265740"/>
            <a:ext cx="49148" cy="54063"/>
          </a:xfrm>
          <a:prstGeom prst="rect">
            <a:avLst/>
          </a:prstGeom>
        </p:spPr>
      </p:pic>
      <p:sp>
        <p:nvSpPr>
          <p:cNvPr id="330" name="Полилиния: фигура 329">
            <a:extLst>
              <a:ext uri="{FF2B5EF4-FFF2-40B4-BE49-F238E27FC236}">
                <a16:creationId xmlns:a16="http://schemas.microsoft.com/office/drawing/2014/main" id="{69857AF4-4542-4BCF-AB58-07322ED9BF45}"/>
              </a:ext>
            </a:extLst>
          </p:cNvPr>
          <p:cNvSpPr/>
          <p:nvPr/>
        </p:nvSpPr>
        <p:spPr>
          <a:xfrm>
            <a:off x="5903676" y="3204289"/>
            <a:ext cx="2871732" cy="410247"/>
          </a:xfrm>
          <a:custGeom>
            <a:avLst/>
            <a:gdLst>
              <a:gd name="connsiteX0" fmla="*/ 3562185 w 3562185"/>
              <a:gd name="connsiteY0" fmla="*/ 0 h 508883"/>
              <a:gd name="connsiteX1" fmla="*/ 2067339 w 3562185"/>
              <a:gd name="connsiteY1" fmla="*/ 405516 h 508883"/>
              <a:gd name="connsiteX2" fmla="*/ 0 w 3562185"/>
              <a:gd name="connsiteY2" fmla="*/ 508883 h 5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62185" h="508883">
                <a:moveTo>
                  <a:pt x="3562185" y="0"/>
                </a:moveTo>
                <a:cubicBezTo>
                  <a:pt x="3111610" y="160351"/>
                  <a:pt x="2661036" y="320702"/>
                  <a:pt x="2067339" y="405516"/>
                </a:cubicBezTo>
                <a:cubicBezTo>
                  <a:pt x="1473642" y="490330"/>
                  <a:pt x="736821" y="499606"/>
                  <a:pt x="0" y="508883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31" name="Рисунок 330">
            <a:extLst>
              <a:ext uri="{FF2B5EF4-FFF2-40B4-BE49-F238E27FC236}">
                <a16:creationId xmlns:a16="http://schemas.microsoft.com/office/drawing/2014/main" id="{0AB90767-20AC-445B-BBBB-5CCDE33870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658" y="3171490"/>
            <a:ext cx="49148" cy="54063"/>
          </a:xfrm>
          <a:prstGeom prst="rect">
            <a:avLst/>
          </a:prstGeom>
        </p:spPr>
      </p:pic>
      <p:pic>
        <p:nvPicPr>
          <p:cNvPr id="332" name="Рисунок 331">
            <a:extLst>
              <a:ext uri="{FF2B5EF4-FFF2-40B4-BE49-F238E27FC236}">
                <a16:creationId xmlns:a16="http://schemas.microsoft.com/office/drawing/2014/main" id="{9370A3BC-91F7-49EE-8AB9-D2907EB5DC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9699" y="3595611"/>
            <a:ext cx="49148" cy="54063"/>
          </a:xfrm>
          <a:prstGeom prst="rect">
            <a:avLst/>
          </a:prstGeom>
        </p:spPr>
      </p:pic>
      <p:sp>
        <p:nvSpPr>
          <p:cNvPr id="333" name="Полилиния: фигура 332">
            <a:extLst>
              <a:ext uri="{FF2B5EF4-FFF2-40B4-BE49-F238E27FC236}">
                <a16:creationId xmlns:a16="http://schemas.microsoft.com/office/drawing/2014/main" id="{44C6C236-4811-4480-9C9C-0E85CC4A109A}"/>
              </a:ext>
            </a:extLst>
          </p:cNvPr>
          <p:cNvSpPr/>
          <p:nvPr/>
        </p:nvSpPr>
        <p:spPr>
          <a:xfrm>
            <a:off x="3080640" y="3355691"/>
            <a:ext cx="2783616" cy="847188"/>
          </a:xfrm>
          <a:custGeom>
            <a:avLst/>
            <a:gdLst>
              <a:gd name="connsiteX0" fmla="*/ 0 w 3452884"/>
              <a:gd name="connsiteY0" fmla="*/ 1050877 h 1050877"/>
              <a:gd name="connsiteX1" fmla="*/ 1050878 w 3452884"/>
              <a:gd name="connsiteY1" fmla="*/ 402609 h 1050877"/>
              <a:gd name="connsiteX2" fmla="*/ 3452884 w 3452884"/>
              <a:gd name="connsiteY2" fmla="*/ 0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2884" h="1050877">
                <a:moveTo>
                  <a:pt x="0" y="1050877"/>
                </a:moveTo>
                <a:cubicBezTo>
                  <a:pt x="237698" y="814316"/>
                  <a:pt x="475397" y="577755"/>
                  <a:pt x="1050878" y="402609"/>
                </a:cubicBezTo>
                <a:cubicBezTo>
                  <a:pt x="1626359" y="227463"/>
                  <a:pt x="2539621" y="113731"/>
                  <a:pt x="345288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34" name="Рисунок 333">
            <a:extLst>
              <a:ext uri="{FF2B5EF4-FFF2-40B4-BE49-F238E27FC236}">
                <a16:creationId xmlns:a16="http://schemas.microsoft.com/office/drawing/2014/main" id="{AE6B6DCC-E29E-4A17-BF00-EC67F905B3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60548" y="4179620"/>
            <a:ext cx="49148" cy="54063"/>
          </a:xfrm>
          <a:prstGeom prst="rect">
            <a:avLst/>
          </a:prstGeom>
        </p:spPr>
      </p:pic>
      <p:sp>
        <p:nvSpPr>
          <p:cNvPr id="335" name="Полилиния: фигура 334">
            <a:extLst>
              <a:ext uri="{FF2B5EF4-FFF2-40B4-BE49-F238E27FC236}">
                <a16:creationId xmlns:a16="http://schemas.microsoft.com/office/drawing/2014/main" id="{3D1CD8D7-B461-4722-A074-A2DB9F1FAFDD}"/>
              </a:ext>
            </a:extLst>
          </p:cNvPr>
          <p:cNvSpPr/>
          <p:nvPr/>
        </p:nvSpPr>
        <p:spPr>
          <a:xfrm>
            <a:off x="5583696" y="2861322"/>
            <a:ext cx="3514318" cy="744743"/>
          </a:xfrm>
          <a:custGeom>
            <a:avLst/>
            <a:gdLst>
              <a:gd name="connsiteX0" fmla="*/ 0 w 4012442"/>
              <a:gd name="connsiteY0" fmla="*/ 483577 h 777004"/>
              <a:gd name="connsiteX1" fmla="*/ 2053988 w 4012442"/>
              <a:gd name="connsiteY1" fmla="*/ 5905 h 777004"/>
              <a:gd name="connsiteX2" fmla="*/ 4012442 w 4012442"/>
              <a:gd name="connsiteY2" fmla="*/ 777004 h 777004"/>
              <a:gd name="connsiteX3" fmla="*/ 4012442 w 4012442"/>
              <a:gd name="connsiteY3" fmla="*/ 777004 h 77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2442" h="777004">
                <a:moveTo>
                  <a:pt x="0" y="483577"/>
                </a:moveTo>
                <a:cubicBezTo>
                  <a:pt x="692624" y="220289"/>
                  <a:pt x="1385248" y="-42999"/>
                  <a:pt x="2053988" y="5905"/>
                </a:cubicBezTo>
                <a:cubicBezTo>
                  <a:pt x="2722728" y="54809"/>
                  <a:pt x="4012442" y="777004"/>
                  <a:pt x="4012442" y="777004"/>
                </a:cubicBezTo>
                <a:lnTo>
                  <a:pt x="4012442" y="777004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901DCD4A-A015-4F07-9023-4DA495C412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69926" y="3255642"/>
            <a:ext cx="49148" cy="54063"/>
          </a:xfrm>
          <a:prstGeom prst="rect">
            <a:avLst/>
          </a:prstGeom>
        </p:spPr>
      </p:pic>
      <p:pic>
        <p:nvPicPr>
          <p:cNvPr id="337" name="Рисунок 336">
            <a:extLst>
              <a:ext uri="{FF2B5EF4-FFF2-40B4-BE49-F238E27FC236}">
                <a16:creationId xmlns:a16="http://schemas.microsoft.com/office/drawing/2014/main" id="{59C5D2B0-4F15-4E83-9205-CEA8D2F525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560" y="4287331"/>
            <a:ext cx="49148" cy="54063"/>
          </a:xfrm>
          <a:prstGeom prst="rect">
            <a:avLst/>
          </a:prstGeom>
        </p:spPr>
      </p:pic>
      <p:sp>
        <p:nvSpPr>
          <p:cNvPr id="338" name="Полилиния: фигура 337">
            <a:extLst>
              <a:ext uri="{FF2B5EF4-FFF2-40B4-BE49-F238E27FC236}">
                <a16:creationId xmlns:a16="http://schemas.microsoft.com/office/drawing/2014/main" id="{D7A604E2-AB4E-4052-9F6B-F73B4991A4AF}"/>
              </a:ext>
            </a:extLst>
          </p:cNvPr>
          <p:cNvSpPr/>
          <p:nvPr/>
        </p:nvSpPr>
        <p:spPr>
          <a:xfrm>
            <a:off x="9605088" y="4550380"/>
            <a:ext cx="572127" cy="136607"/>
          </a:xfrm>
          <a:custGeom>
            <a:avLst/>
            <a:gdLst>
              <a:gd name="connsiteX0" fmla="*/ 709683 w 709683"/>
              <a:gd name="connsiteY0" fmla="*/ 53445 h 169451"/>
              <a:gd name="connsiteX1" fmla="*/ 184244 w 709683"/>
              <a:gd name="connsiteY1" fmla="*/ 5678 h 169451"/>
              <a:gd name="connsiteX2" fmla="*/ 0 w 709683"/>
              <a:gd name="connsiteY2" fmla="*/ 169451 h 16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83" h="169451">
                <a:moveTo>
                  <a:pt x="709683" y="53445"/>
                </a:moveTo>
                <a:cubicBezTo>
                  <a:pt x="506103" y="19894"/>
                  <a:pt x="302524" y="-13656"/>
                  <a:pt x="184244" y="5678"/>
                </a:cubicBezTo>
                <a:cubicBezTo>
                  <a:pt x="65964" y="25012"/>
                  <a:pt x="32982" y="97231"/>
                  <a:pt x="0" y="169451"/>
                </a:cubicBez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39" name="Рисунок 338">
            <a:extLst>
              <a:ext uri="{FF2B5EF4-FFF2-40B4-BE49-F238E27FC236}">
                <a16:creationId xmlns:a16="http://schemas.microsoft.com/office/drawing/2014/main" id="{9FF2C84D-114A-4CA2-8CAA-7FBDE59F8E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091" y="4667692"/>
            <a:ext cx="49148" cy="54063"/>
          </a:xfrm>
          <a:prstGeom prst="rect">
            <a:avLst/>
          </a:prstGeom>
        </p:spPr>
      </p:pic>
      <p:sp>
        <p:nvSpPr>
          <p:cNvPr id="340" name="Полилиния: фигура 339">
            <a:extLst>
              <a:ext uri="{FF2B5EF4-FFF2-40B4-BE49-F238E27FC236}">
                <a16:creationId xmlns:a16="http://schemas.microsoft.com/office/drawing/2014/main" id="{9034C84D-FFF2-447D-9A80-7931227CAFFE}"/>
              </a:ext>
            </a:extLst>
          </p:cNvPr>
          <p:cNvSpPr/>
          <p:nvPr/>
        </p:nvSpPr>
        <p:spPr>
          <a:xfrm>
            <a:off x="10122201" y="4296399"/>
            <a:ext cx="77017" cy="286063"/>
          </a:xfrm>
          <a:custGeom>
            <a:avLst/>
            <a:gdLst>
              <a:gd name="connsiteX0" fmla="*/ 95535 w 95535"/>
              <a:gd name="connsiteY0" fmla="*/ 354842 h 354842"/>
              <a:gd name="connsiteX1" fmla="*/ 0 w 95535"/>
              <a:gd name="connsiteY1" fmla="*/ 0 h 354842"/>
              <a:gd name="connsiteX2" fmla="*/ 0 w 95535"/>
              <a:gd name="connsiteY2" fmla="*/ 0 h 35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535" h="354842">
                <a:moveTo>
                  <a:pt x="95535" y="3548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3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41" name="Рисунок 340">
            <a:extLst>
              <a:ext uri="{FF2B5EF4-FFF2-40B4-BE49-F238E27FC236}">
                <a16:creationId xmlns:a16="http://schemas.microsoft.com/office/drawing/2014/main" id="{7218DE56-4CE6-4239-9BEB-E2AFE3481C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880" y="4556613"/>
            <a:ext cx="49148" cy="54063"/>
          </a:xfrm>
          <a:prstGeom prst="rect">
            <a:avLst/>
          </a:prstGeom>
        </p:spPr>
      </p:pic>
      <p:sp>
        <p:nvSpPr>
          <p:cNvPr id="342" name="Полилиния: фигура 341">
            <a:extLst>
              <a:ext uri="{FF2B5EF4-FFF2-40B4-BE49-F238E27FC236}">
                <a16:creationId xmlns:a16="http://schemas.microsoft.com/office/drawing/2014/main" id="{FC72E1FC-A77F-45BF-8FC7-5A877353A35F}"/>
              </a:ext>
            </a:extLst>
          </p:cNvPr>
          <p:cNvSpPr/>
          <p:nvPr/>
        </p:nvSpPr>
        <p:spPr>
          <a:xfrm>
            <a:off x="5864258" y="3311698"/>
            <a:ext cx="1837407" cy="1237758"/>
          </a:xfrm>
          <a:custGeom>
            <a:avLst/>
            <a:gdLst>
              <a:gd name="connsiteX0" fmla="*/ 2279176 w 2279176"/>
              <a:gd name="connsiteY0" fmla="*/ 1535353 h 1535353"/>
              <a:gd name="connsiteX1" fmla="*/ 1153236 w 2279176"/>
              <a:gd name="connsiteY1" fmla="*/ 184224 h 1535353"/>
              <a:gd name="connsiteX2" fmla="*/ 0 w 2279176"/>
              <a:gd name="connsiteY2" fmla="*/ 47747 h 153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176" h="1535353">
                <a:moveTo>
                  <a:pt x="2279176" y="1535353"/>
                </a:moveTo>
                <a:cubicBezTo>
                  <a:pt x="1906137" y="983755"/>
                  <a:pt x="1533099" y="432158"/>
                  <a:pt x="1153236" y="184224"/>
                </a:cubicBezTo>
                <a:cubicBezTo>
                  <a:pt x="773373" y="-63710"/>
                  <a:pt x="386686" y="-7982"/>
                  <a:pt x="0" y="47747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43" name="Рисунок 342">
            <a:extLst>
              <a:ext uri="{FF2B5EF4-FFF2-40B4-BE49-F238E27FC236}">
                <a16:creationId xmlns:a16="http://schemas.microsoft.com/office/drawing/2014/main" id="{EBC8215B-F609-4683-9FA9-360723D4FB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42576" y="3336426"/>
            <a:ext cx="49148" cy="54063"/>
          </a:xfrm>
          <a:prstGeom prst="rect">
            <a:avLst/>
          </a:prstGeom>
        </p:spPr>
      </p:pic>
      <p:sp>
        <p:nvSpPr>
          <p:cNvPr id="344" name="Полилиния: фигура 343">
            <a:extLst>
              <a:ext uri="{FF2B5EF4-FFF2-40B4-BE49-F238E27FC236}">
                <a16:creationId xmlns:a16="http://schemas.microsoft.com/office/drawing/2014/main" id="{14FC72F8-BBB1-4AB5-BD27-E72070D3AF22}"/>
              </a:ext>
            </a:extLst>
          </p:cNvPr>
          <p:cNvSpPr/>
          <p:nvPr/>
        </p:nvSpPr>
        <p:spPr>
          <a:xfrm>
            <a:off x="7646653" y="4554959"/>
            <a:ext cx="44010" cy="49511"/>
          </a:xfrm>
          <a:custGeom>
            <a:avLst/>
            <a:gdLst>
              <a:gd name="connsiteX0" fmla="*/ 54591 w 54591"/>
              <a:gd name="connsiteY0" fmla="*/ 0 h 61415"/>
              <a:gd name="connsiteX1" fmla="*/ 0 w 54591"/>
              <a:gd name="connsiteY1" fmla="*/ 61415 h 6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591" h="61415">
                <a:moveTo>
                  <a:pt x="54591" y="0"/>
                </a:moveTo>
                <a:lnTo>
                  <a:pt x="0" y="61415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sp>
        <p:nvSpPr>
          <p:cNvPr id="345" name="Textfeld 184">
            <a:extLst>
              <a:ext uri="{FF2B5EF4-FFF2-40B4-BE49-F238E27FC236}">
                <a16:creationId xmlns:a16="http://schemas.microsoft.com/office/drawing/2014/main" id="{84FFBD7F-3FFA-484C-A5BD-95678B45A938}"/>
              </a:ext>
            </a:extLst>
          </p:cNvPr>
          <p:cNvSpPr txBox="1"/>
          <p:nvPr/>
        </p:nvSpPr>
        <p:spPr>
          <a:xfrm>
            <a:off x="496782" y="2486751"/>
            <a:ext cx="872237" cy="20646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no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Anchorage</a:t>
            </a:r>
          </a:p>
        </p:txBody>
      </p:sp>
      <p:sp>
        <p:nvSpPr>
          <p:cNvPr id="346" name="Textfeld 194">
            <a:extLst>
              <a:ext uri="{FF2B5EF4-FFF2-40B4-BE49-F238E27FC236}">
                <a16:creationId xmlns:a16="http://schemas.microsoft.com/office/drawing/2014/main" id="{1A639C34-DB29-4306-95B9-AFAB8B881C39}"/>
              </a:ext>
            </a:extLst>
          </p:cNvPr>
          <p:cNvSpPr txBox="1"/>
          <p:nvPr/>
        </p:nvSpPr>
        <p:spPr>
          <a:xfrm>
            <a:off x="4697214" y="3806316"/>
            <a:ext cx="1063116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Zaragoza </a:t>
            </a:r>
            <a:r>
              <a:rPr lang="ru-RU" sz="913" dirty="0">
                <a:solidFill>
                  <a:srgbClr val="003B70"/>
                </a:solidFill>
              </a:rPr>
              <a:t>4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47" name="Textfeld 195">
            <a:extLst>
              <a:ext uri="{FF2B5EF4-FFF2-40B4-BE49-F238E27FC236}">
                <a16:creationId xmlns:a16="http://schemas.microsoft.com/office/drawing/2014/main" id="{80F49A9D-18E9-4E43-A066-D2DEFD91782A}"/>
              </a:ext>
            </a:extLst>
          </p:cNvPr>
          <p:cNvSpPr txBox="1"/>
          <p:nvPr/>
        </p:nvSpPr>
        <p:spPr>
          <a:xfrm>
            <a:off x="4947012" y="2927415"/>
            <a:ext cx="764840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>
            <a:defPPr>
              <a:defRPr lang="de-DE"/>
            </a:defPPr>
            <a:lvl1pPr algn="ctr">
              <a:defRPr sz="913">
                <a:solidFill>
                  <a:srgbClr val="003B70"/>
                </a:solidFill>
              </a:defRPr>
            </a:lvl1pPr>
          </a:lstStyle>
          <a:p>
            <a:r>
              <a:rPr lang="de-DE" dirty="0"/>
              <a:t>London </a:t>
            </a:r>
            <a:r>
              <a:rPr lang="ru-RU" dirty="0"/>
              <a:t>2</a:t>
            </a:r>
            <a:endParaRPr lang="de-DE" dirty="0"/>
          </a:p>
        </p:txBody>
      </p:sp>
      <p:sp>
        <p:nvSpPr>
          <p:cNvPr id="348" name="Textfeld 212">
            <a:extLst>
              <a:ext uri="{FF2B5EF4-FFF2-40B4-BE49-F238E27FC236}">
                <a16:creationId xmlns:a16="http://schemas.microsoft.com/office/drawing/2014/main" id="{919638C2-F043-45D5-9767-D17A2120044D}"/>
              </a:ext>
            </a:extLst>
          </p:cNvPr>
          <p:cNvSpPr txBox="1"/>
          <p:nvPr/>
        </p:nvSpPr>
        <p:spPr>
          <a:xfrm>
            <a:off x="2131184" y="4176889"/>
            <a:ext cx="724127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Dallas 3</a:t>
            </a:r>
          </a:p>
        </p:txBody>
      </p:sp>
      <p:sp>
        <p:nvSpPr>
          <p:cNvPr id="349" name="Textfeld 224">
            <a:extLst>
              <a:ext uri="{FF2B5EF4-FFF2-40B4-BE49-F238E27FC236}">
                <a16:creationId xmlns:a16="http://schemas.microsoft.com/office/drawing/2014/main" id="{2E6D44E4-ADE7-4AA6-90B8-3645C05FCF46}"/>
              </a:ext>
            </a:extLst>
          </p:cNvPr>
          <p:cNvSpPr txBox="1"/>
          <p:nvPr/>
        </p:nvSpPr>
        <p:spPr>
          <a:xfrm>
            <a:off x="4868107" y="3550747"/>
            <a:ext cx="719786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Paris </a:t>
            </a:r>
            <a:r>
              <a:rPr lang="ru-RU" sz="913" dirty="0">
                <a:solidFill>
                  <a:srgbClr val="003B70"/>
                </a:solidFill>
              </a:rPr>
              <a:t>4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50" name="Textfeld 320">
            <a:extLst>
              <a:ext uri="{FF2B5EF4-FFF2-40B4-BE49-F238E27FC236}">
                <a16:creationId xmlns:a16="http://schemas.microsoft.com/office/drawing/2014/main" id="{22DCDE3E-7FBC-4632-8A82-8F87F9F1F32E}"/>
              </a:ext>
            </a:extLst>
          </p:cNvPr>
          <p:cNvSpPr txBox="1"/>
          <p:nvPr/>
        </p:nvSpPr>
        <p:spPr>
          <a:xfrm>
            <a:off x="6846878" y="2775187"/>
            <a:ext cx="785630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b="1" dirty="0">
                <a:solidFill>
                  <a:srgbClr val="003B70"/>
                </a:solidFill>
              </a:rPr>
              <a:t>MOSCOW</a:t>
            </a:r>
          </a:p>
        </p:txBody>
      </p:sp>
      <p:sp>
        <p:nvSpPr>
          <p:cNvPr id="351" name="Textfeld 347">
            <a:extLst>
              <a:ext uri="{FF2B5EF4-FFF2-40B4-BE49-F238E27FC236}">
                <a16:creationId xmlns:a16="http://schemas.microsoft.com/office/drawing/2014/main" id="{C642B11D-EBB6-44EC-84ED-195AA2294E85}"/>
              </a:ext>
            </a:extLst>
          </p:cNvPr>
          <p:cNvSpPr txBox="1"/>
          <p:nvPr/>
        </p:nvSpPr>
        <p:spPr>
          <a:xfrm>
            <a:off x="8613148" y="4580222"/>
            <a:ext cx="629645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Hanoi 3</a:t>
            </a:r>
          </a:p>
        </p:txBody>
      </p:sp>
      <p:sp>
        <p:nvSpPr>
          <p:cNvPr id="352" name="Textfeld 353">
            <a:extLst>
              <a:ext uri="{FF2B5EF4-FFF2-40B4-BE49-F238E27FC236}">
                <a16:creationId xmlns:a16="http://schemas.microsoft.com/office/drawing/2014/main" id="{893037BB-9A02-4CAA-AC18-53AE879D3597}"/>
              </a:ext>
            </a:extLst>
          </p:cNvPr>
          <p:cNvSpPr txBox="1"/>
          <p:nvPr/>
        </p:nvSpPr>
        <p:spPr>
          <a:xfrm>
            <a:off x="7690663" y="2592689"/>
            <a:ext cx="1313509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 err="1">
                <a:solidFill>
                  <a:srgbClr val="003B70"/>
                </a:solidFill>
              </a:rPr>
              <a:t>Yekaterinburg</a:t>
            </a:r>
            <a:r>
              <a:rPr lang="de-DE" sz="913" dirty="0">
                <a:solidFill>
                  <a:srgbClr val="003B70"/>
                </a:solidFill>
              </a:rPr>
              <a:t> 2</a:t>
            </a:r>
          </a:p>
        </p:txBody>
      </p:sp>
      <p:sp>
        <p:nvSpPr>
          <p:cNvPr id="353" name="Textfeld 356">
            <a:extLst>
              <a:ext uri="{FF2B5EF4-FFF2-40B4-BE49-F238E27FC236}">
                <a16:creationId xmlns:a16="http://schemas.microsoft.com/office/drawing/2014/main" id="{A5599280-8D73-489F-8DE4-C0108CCE0C1E}"/>
              </a:ext>
            </a:extLst>
          </p:cNvPr>
          <p:cNvSpPr txBox="1"/>
          <p:nvPr/>
        </p:nvSpPr>
        <p:spPr>
          <a:xfrm>
            <a:off x="11013444" y="3978331"/>
            <a:ext cx="640330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Tokyo </a:t>
            </a:r>
            <a:r>
              <a:rPr lang="ru-RU" sz="913" dirty="0">
                <a:solidFill>
                  <a:srgbClr val="003B70"/>
                </a:solidFill>
              </a:rPr>
              <a:t>5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54" name="Textfeld 357">
            <a:extLst>
              <a:ext uri="{FF2B5EF4-FFF2-40B4-BE49-F238E27FC236}">
                <a16:creationId xmlns:a16="http://schemas.microsoft.com/office/drawing/2014/main" id="{00755917-42CE-4510-A8BA-97B42DF0BB6F}"/>
              </a:ext>
            </a:extLst>
          </p:cNvPr>
          <p:cNvSpPr txBox="1"/>
          <p:nvPr/>
        </p:nvSpPr>
        <p:spPr>
          <a:xfrm>
            <a:off x="10662369" y="3706522"/>
            <a:ext cx="606140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Seoul </a:t>
            </a:r>
            <a:r>
              <a:rPr lang="ru-RU" sz="913" dirty="0">
                <a:solidFill>
                  <a:srgbClr val="003B70"/>
                </a:solidFill>
              </a:rPr>
              <a:t>6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55" name="Textfeld 358">
            <a:extLst>
              <a:ext uri="{FF2B5EF4-FFF2-40B4-BE49-F238E27FC236}">
                <a16:creationId xmlns:a16="http://schemas.microsoft.com/office/drawing/2014/main" id="{03207BFF-5F29-4B5A-9F86-EFD39BD819B5}"/>
              </a:ext>
            </a:extLst>
          </p:cNvPr>
          <p:cNvSpPr txBox="1"/>
          <p:nvPr/>
        </p:nvSpPr>
        <p:spPr>
          <a:xfrm>
            <a:off x="10245309" y="4252065"/>
            <a:ext cx="909563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Shanghai 2</a:t>
            </a:r>
            <a:r>
              <a:rPr lang="ru-RU" sz="913" dirty="0">
                <a:solidFill>
                  <a:srgbClr val="003B70"/>
                </a:solidFill>
              </a:rPr>
              <a:t>0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56" name="Textfeld 359">
            <a:extLst>
              <a:ext uri="{FF2B5EF4-FFF2-40B4-BE49-F238E27FC236}">
                <a16:creationId xmlns:a16="http://schemas.microsoft.com/office/drawing/2014/main" id="{A5BFBF3D-DC30-41F2-A361-12C4E7633D10}"/>
              </a:ext>
            </a:extLst>
          </p:cNvPr>
          <p:cNvSpPr txBox="1"/>
          <p:nvPr/>
        </p:nvSpPr>
        <p:spPr>
          <a:xfrm>
            <a:off x="10018194" y="3477872"/>
            <a:ext cx="680927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Beijing </a:t>
            </a:r>
            <a:r>
              <a:rPr lang="ru-RU" sz="913" dirty="0">
                <a:solidFill>
                  <a:srgbClr val="003B70"/>
                </a:solidFill>
              </a:rPr>
              <a:t>6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57" name="Textfeld 360">
            <a:extLst>
              <a:ext uri="{FF2B5EF4-FFF2-40B4-BE49-F238E27FC236}">
                <a16:creationId xmlns:a16="http://schemas.microsoft.com/office/drawing/2014/main" id="{5CD66052-184C-42BA-A9D8-B723D947A670}"/>
              </a:ext>
            </a:extLst>
          </p:cNvPr>
          <p:cNvSpPr txBox="1"/>
          <p:nvPr/>
        </p:nvSpPr>
        <p:spPr>
          <a:xfrm>
            <a:off x="756027" y="3945806"/>
            <a:ext cx="1150153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Los Angeles 6</a:t>
            </a:r>
          </a:p>
        </p:txBody>
      </p:sp>
      <p:sp>
        <p:nvSpPr>
          <p:cNvPr id="358" name="Textfeld 364">
            <a:extLst>
              <a:ext uri="{FF2B5EF4-FFF2-40B4-BE49-F238E27FC236}">
                <a16:creationId xmlns:a16="http://schemas.microsoft.com/office/drawing/2014/main" id="{871E5952-08A7-4270-8D0B-5FD4EA5BABB6}"/>
              </a:ext>
            </a:extLst>
          </p:cNvPr>
          <p:cNvSpPr txBox="1"/>
          <p:nvPr/>
        </p:nvSpPr>
        <p:spPr>
          <a:xfrm>
            <a:off x="4529018" y="2456251"/>
            <a:ext cx="1251534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Amsterdam 1</a:t>
            </a:r>
            <a:r>
              <a:rPr lang="en-US" sz="913" dirty="0">
                <a:solidFill>
                  <a:srgbClr val="003B70"/>
                </a:solidFill>
              </a:rPr>
              <a:t>5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59" name="Textfeld 368">
            <a:extLst>
              <a:ext uri="{FF2B5EF4-FFF2-40B4-BE49-F238E27FC236}">
                <a16:creationId xmlns:a16="http://schemas.microsoft.com/office/drawing/2014/main" id="{FAC5780D-FF83-4B4B-95C6-8799641B2333}"/>
              </a:ext>
            </a:extLst>
          </p:cNvPr>
          <p:cNvSpPr txBox="1"/>
          <p:nvPr/>
        </p:nvSpPr>
        <p:spPr>
          <a:xfrm>
            <a:off x="7575529" y="3523807"/>
            <a:ext cx="1031316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Karaganda 2</a:t>
            </a:r>
          </a:p>
        </p:txBody>
      </p:sp>
      <p:sp>
        <p:nvSpPr>
          <p:cNvPr id="360" name="Textfeld 369">
            <a:extLst>
              <a:ext uri="{FF2B5EF4-FFF2-40B4-BE49-F238E27FC236}">
                <a16:creationId xmlns:a16="http://schemas.microsoft.com/office/drawing/2014/main" id="{A552317A-DCF8-412D-80AC-7B22F1DA9CA5}"/>
              </a:ext>
            </a:extLst>
          </p:cNvPr>
          <p:cNvSpPr txBox="1"/>
          <p:nvPr/>
        </p:nvSpPr>
        <p:spPr>
          <a:xfrm>
            <a:off x="8941942" y="3639449"/>
            <a:ext cx="1024050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Zhengzhou </a:t>
            </a:r>
            <a:r>
              <a:rPr lang="ru-RU" sz="913" dirty="0">
                <a:solidFill>
                  <a:srgbClr val="003B70"/>
                </a:solidFill>
              </a:rPr>
              <a:t>9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61" name="Textfeld 370">
            <a:extLst>
              <a:ext uri="{FF2B5EF4-FFF2-40B4-BE49-F238E27FC236}">
                <a16:creationId xmlns:a16="http://schemas.microsoft.com/office/drawing/2014/main" id="{43009D2E-B5AD-4FD8-9978-A268652FC3A4}"/>
              </a:ext>
            </a:extLst>
          </p:cNvPr>
          <p:cNvSpPr txBox="1"/>
          <p:nvPr/>
        </p:nvSpPr>
        <p:spPr>
          <a:xfrm>
            <a:off x="9454829" y="4850988"/>
            <a:ext cx="1024949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Hong Kong </a:t>
            </a:r>
            <a:r>
              <a:rPr lang="ru-RU" sz="913" dirty="0">
                <a:solidFill>
                  <a:srgbClr val="003B70"/>
                </a:solidFill>
              </a:rPr>
              <a:t>19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62" name="Textfeld 372">
            <a:extLst>
              <a:ext uri="{FF2B5EF4-FFF2-40B4-BE49-F238E27FC236}">
                <a16:creationId xmlns:a16="http://schemas.microsoft.com/office/drawing/2014/main" id="{6C930AA7-E0D8-49AC-9D29-C0550D0B2939}"/>
              </a:ext>
            </a:extLst>
          </p:cNvPr>
          <p:cNvSpPr txBox="1"/>
          <p:nvPr/>
        </p:nvSpPr>
        <p:spPr>
          <a:xfrm>
            <a:off x="9264206" y="5627548"/>
            <a:ext cx="888195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Singapore </a:t>
            </a:r>
            <a:r>
              <a:rPr lang="ru-RU" sz="913" dirty="0">
                <a:solidFill>
                  <a:srgbClr val="003B70"/>
                </a:solidFill>
              </a:rPr>
              <a:t>4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63" name="Textfeld 374">
            <a:extLst>
              <a:ext uri="{FF2B5EF4-FFF2-40B4-BE49-F238E27FC236}">
                <a16:creationId xmlns:a16="http://schemas.microsoft.com/office/drawing/2014/main" id="{03826F4D-0763-4C04-AC98-8823F22AD71F}"/>
              </a:ext>
            </a:extLst>
          </p:cNvPr>
          <p:cNvSpPr txBox="1"/>
          <p:nvPr/>
        </p:nvSpPr>
        <p:spPr>
          <a:xfrm>
            <a:off x="8813847" y="3920209"/>
            <a:ext cx="928794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Chongqing 4</a:t>
            </a:r>
          </a:p>
        </p:txBody>
      </p:sp>
      <p:pic>
        <p:nvPicPr>
          <p:cNvPr id="364" name="Bild 376">
            <a:extLst>
              <a:ext uri="{FF2B5EF4-FFF2-40B4-BE49-F238E27FC236}">
                <a16:creationId xmlns:a16="http://schemas.microsoft.com/office/drawing/2014/main" id="{25149B3C-5DAA-4539-AB1B-D2FC7AC020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26335">
            <a:off x="652621" y="3256418"/>
            <a:ext cx="397374" cy="405451"/>
          </a:xfrm>
          <a:prstGeom prst="rect">
            <a:avLst/>
          </a:prstGeom>
        </p:spPr>
      </p:pic>
      <p:pic>
        <p:nvPicPr>
          <p:cNvPr id="365" name="Bild 377">
            <a:extLst>
              <a:ext uri="{FF2B5EF4-FFF2-40B4-BE49-F238E27FC236}">
                <a16:creationId xmlns:a16="http://schemas.microsoft.com/office/drawing/2014/main" id="{11D436E7-6CF8-45F2-BA71-EEA645771C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7931">
            <a:off x="3927286" y="2594915"/>
            <a:ext cx="397373" cy="405451"/>
          </a:xfrm>
          <a:prstGeom prst="rect">
            <a:avLst/>
          </a:prstGeom>
        </p:spPr>
      </p:pic>
      <p:pic>
        <p:nvPicPr>
          <p:cNvPr id="366" name="Bild 378">
            <a:extLst>
              <a:ext uri="{FF2B5EF4-FFF2-40B4-BE49-F238E27FC236}">
                <a16:creationId xmlns:a16="http://schemas.microsoft.com/office/drawing/2014/main" id="{4BC73AF5-E144-42FB-9CDD-8AC1808FA2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35007">
            <a:off x="11684982" y="3442906"/>
            <a:ext cx="397373" cy="405451"/>
          </a:xfrm>
          <a:prstGeom prst="rect">
            <a:avLst/>
          </a:prstGeom>
        </p:spPr>
      </p:pic>
      <p:pic>
        <p:nvPicPr>
          <p:cNvPr id="367" name="Bild 379">
            <a:extLst>
              <a:ext uri="{FF2B5EF4-FFF2-40B4-BE49-F238E27FC236}">
                <a16:creationId xmlns:a16="http://schemas.microsoft.com/office/drawing/2014/main" id="{45402676-30CF-490E-8CC7-8D37B6D3A8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37073">
            <a:off x="8524508" y="4833644"/>
            <a:ext cx="397373" cy="405451"/>
          </a:xfrm>
          <a:prstGeom prst="rect">
            <a:avLst/>
          </a:prstGeom>
        </p:spPr>
      </p:pic>
      <p:sp>
        <p:nvSpPr>
          <p:cNvPr id="368" name="Textfeld 384">
            <a:extLst>
              <a:ext uri="{FF2B5EF4-FFF2-40B4-BE49-F238E27FC236}">
                <a16:creationId xmlns:a16="http://schemas.microsoft.com/office/drawing/2014/main" id="{30EA124A-E128-45A9-89D4-D489BBA6C706}"/>
              </a:ext>
            </a:extLst>
          </p:cNvPr>
          <p:cNvSpPr txBox="1"/>
          <p:nvPr/>
        </p:nvSpPr>
        <p:spPr>
          <a:xfrm>
            <a:off x="10249445" y="4520144"/>
            <a:ext cx="638192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Taipei 2</a:t>
            </a:r>
          </a:p>
        </p:txBody>
      </p:sp>
      <p:sp>
        <p:nvSpPr>
          <p:cNvPr id="369" name="Textfeld 367">
            <a:extLst>
              <a:ext uri="{FF2B5EF4-FFF2-40B4-BE49-F238E27FC236}">
                <a16:creationId xmlns:a16="http://schemas.microsoft.com/office/drawing/2014/main" id="{52839CCB-8C38-4DE7-802A-BBAB01D722EA}"/>
              </a:ext>
            </a:extLst>
          </p:cNvPr>
          <p:cNvSpPr txBox="1"/>
          <p:nvPr/>
        </p:nvSpPr>
        <p:spPr>
          <a:xfrm>
            <a:off x="7182294" y="4599550"/>
            <a:ext cx="625371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Dubai </a:t>
            </a:r>
            <a:r>
              <a:rPr lang="ru-RU" sz="913" dirty="0">
                <a:solidFill>
                  <a:srgbClr val="003B70"/>
                </a:solidFill>
              </a:rPr>
              <a:t>2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70" name="Textfeld 330">
            <a:extLst>
              <a:ext uri="{FF2B5EF4-FFF2-40B4-BE49-F238E27FC236}">
                <a16:creationId xmlns:a16="http://schemas.microsoft.com/office/drawing/2014/main" id="{07D459FE-A478-418C-A0C8-BDA1C7ADEBD6}"/>
              </a:ext>
            </a:extLst>
          </p:cNvPr>
          <p:cNvSpPr txBox="1"/>
          <p:nvPr/>
        </p:nvSpPr>
        <p:spPr>
          <a:xfrm>
            <a:off x="1903101" y="3488208"/>
            <a:ext cx="1041479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Chicago </a:t>
            </a:r>
            <a:r>
              <a:rPr lang="ru-RU" sz="913" dirty="0">
                <a:solidFill>
                  <a:srgbClr val="003B70"/>
                </a:solidFill>
              </a:rPr>
              <a:t>9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71" name="Textfeld 362">
            <a:extLst>
              <a:ext uri="{FF2B5EF4-FFF2-40B4-BE49-F238E27FC236}">
                <a16:creationId xmlns:a16="http://schemas.microsoft.com/office/drawing/2014/main" id="{33AA2CCC-E99F-4EB2-80DA-E68CB93D5424}"/>
              </a:ext>
            </a:extLst>
          </p:cNvPr>
          <p:cNvSpPr txBox="1"/>
          <p:nvPr/>
        </p:nvSpPr>
        <p:spPr>
          <a:xfrm>
            <a:off x="3144689" y="4235760"/>
            <a:ext cx="811636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Atlanta </a:t>
            </a:r>
            <a:r>
              <a:rPr lang="ru-RU" sz="913" dirty="0">
                <a:solidFill>
                  <a:srgbClr val="003B70"/>
                </a:solidFill>
              </a:rPr>
              <a:t>2</a:t>
            </a:r>
            <a:r>
              <a:rPr lang="de-DE" sz="913" dirty="0">
                <a:solidFill>
                  <a:srgbClr val="003B70"/>
                </a:solidFill>
              </a:rPr>
              <a:t> </a:t>
            </a:r>
          </a:p>
        </p:txBody>
      </p:sp>
      <p:sp>
        <p:nvSpPr>
          <p:cNvPr id="372" name="Textfeld 241">
            <a:extLst>
              <a:ext uri="{FF2B5EF4-FFF2-40B4-BE49-F238E27FC236}">
                <a16:creationId xmlns:a16="http://schemas.microsoft.com/office/drawing/2014/main" id="{65C5C0DF-ACE5-4C25-AC3C-9315ED02E21D}"/>
              </a:ext>
            </a:extLst>
          </p:cNvPr>
          <p:cNvSpPr txBox="1"/>
          <p:nvPr/>
        </p:nvSpPr>
        <p:spPr>
          <a:xfrm>
            <a:off x="4810780" y="3252650"/>
            <a:ext cx="1070809" cy="191134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>
            <a:defPPr>
              <a:defRPr lang="ru-RU"/>
            </a:defPPr>
            <a:lvl1pPr algn="ctr">
              <a:defRPr sz="1000">
                <a:solidFill>
                  <a:srgbClr val="003B70"/>
                </a:solidFill>
              </a:defRPr>
            </a:lvl1pPr>
          </a:lstStyle>
          <a:p>
            <a:r>
              <a:rPr lang="de-DE" sz="900" dirty="0"/>
              <a:t>Frankfurt </a:t>
            </a:r>
            <a:r>
              <a:rPr lang="ru-RU" sz="900" dirty="0"/>
              <a:t>18</a:t>
            </a:r>
            <a:endParaRPr lang="de-DE" sz="900" dirty="0"/>
          </a:p>
        </p:txBody>
      </p:sp>
      <p:sp>
        <p:nvSpPr>
          <p:cNvPr id="373" name="Textfeld 366">
            <a:extLst>
              <a:ext uri="{FF2B5EF4-FFF2-40B4-BE49-F238E27FC236}">
                <a16:creationId xmlns:a16="http://schemas.microsoft.com/office/drawing/2014/main" id="{8190868D-41EF-4562-8297-D66AB20639F7}"/>
              </a:ext>
            </a:extLst>
          </p:cNvPr>
          <p:cNvSpPr txBox="1"/>
          <p:nvPr/>
        </p:nvSpPr>
        <p:spPr>
          <a:xfrm>
            <a:off x="5966617" y="2939351"/>
            <a:ext cx="880372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Leipzig </a:t>
            </a:r>
            <a:r>
              <a:rPr lang="ru-RU" sz="913" dirty="0">
                <a:solidFill>
                  <a:srgbClr val="003B70"/>
                </a:solidFill>
              </a:rPr>
              <a:t>7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74" name="Textfeld 364">
            <a:extLst>
              <a:ext uri="{FF2B5EF4-FFF2-40B4-BE49-F238E27FC236}">
                <a16:creationId xmlns:a16="http://schemas.microsoft.com/office/drawing/2014/main" id="{279B0340-9FEB-413E-AFBD-A9CFB431CBDF}"/>
              </a:ext>
            </a:extLst>
          </p:cNvPr>
          <p:cNvSpPr txBox="1"/>
          <p:nvPr/>
        </p:nvSpPr>
        <p:spPr>
          <a:xfrm>
            <a:off x="5411594" y="3403232"/>
            <a:ext cx="589619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en-US" sz="913" dirty="0">
                <a:solidFill>
                  <a:srgbClr val="003B70"/>
                </a:solidFill>
              </a:rPr>
              <a:t>Liege </a:t>
            </a:r>
            <a:r>
              <a:rPr lang="ru-RU" sz="913" dirty="0">
                <a:solidFill>
                  <a:srgbClr val="003B70"/>
                </a:solidFill>
              </a:rPr>
              <a:t>9</a:t>
            </a:r>
            <a:endParaRPr lang="de-DE" sz="913" dirty="0">
              <a:solidFill>
                <a:srgbClr val="003B70"/>
              </a:solidFill>
            </a:endParaRPr>
          </a:p>
        </p:txBody>
      </p:sp>
      <p:sp>
        <p:nvSpPr>
          <p:cNvPr id="375" name="Textfeld 353">
            <a:extLst>
              <a:ext uri="{FF2B5EF4-FFF2-40B4-BE49-F238E27FC236}">
                <a16:creationId xmlns:a16="http://schemas.microsoft.com/office/drawing/2014/main" id="{1EC52343-82BD-4502-A8A2-A79BA2C900BB}"/>
              </a:ext>
            </a:extLst>
          </p:cNvPr>
          <p:cNvSpPr txBox="1"/>
          <p:nvPr/>
        </p:nvSpPr>
        <p:spPr>
          <a:xfrm>
            <a:off x="8181801" y="2970789"/>
            <a:ext cx="1308777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 err="1">
                <a:solidFill>
                  <a:srgbClr val="003B70"/>
                </a:solidFill>
              </a:rPr>
              <a:t>Krasnoyarsk</a:t>
            </a:r>
            <a:r>
              <a:rPr lang="de-DE" sz="913" dirty="0">
                <a:solidFill>
                  <a:srgbClr val="003B70"/>
                </a:solidFill>
              </a:rPr>
              <a:t> </a:t>
            </a:r>
            <a:r>
              <a:rPr lang="ru-RU" sz="913" dirty="0">
                <a:solidFill>
                  <a:srgbClr val="003B70"/>
                </a:solidFill>
              </a:rPr>
              <a:t>9</a:t>
            </a:r>
            <a:endParaRPr lang="de-DE" sz="913" dirty="0">
              <a:solidFill>
                <a:srgbClr val="003B70"/>
              </a:solidFill>
            </a:endParaRPr>
          </a:p>
        </p:txBody>
      </p:sp>
      <p:pic>
        <p:nvPicPr>
          <p:cNvPr id="376" name="Рисунок 375">
            <a:extLst>
              <a:ext uri="{FF2B5EF4-FFF2-40B4-BE49-F238E27FC236}">
                <a16:creationId xmlns:a16="http://schemas.microsoft.com/office/drawing/2014/main" id="{9447E6F1-85C8-4A07-B9F6-13A69C4C4E6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297" y="3048630"/>
            <a:ext cx="49148" cy="54063"/>
          </a:xfrm>
          <a:prstGeom prst="rect">
            <a:avLst/>
          </a:prstGeom>
        </p:spPr>
      </p:pic>
      <p:sp>
        <p:nvSpPr>
          <p:cNvPr id="377" name="Oval 257">
            <a:extLst>
              <a:ext uri="{FF2B5EF4-FFF2-40B4-BE49-F238E27FC236}">
                <a16:creationId xmlns:a16="http://schemas.microsoft.com/office/drawing/2014/main" id="{791D63B4-104A-4C67-8F54-E6781BE2F966}"/>
              </a:ext>
            </a:extLst>
          </p:cNvPr>
          <p:cNvSpPr/>
          <p:nvPr/>
        </p:nvSpPr>
        <p:spPr>
          <a:xfrm>
            <a:off x="7001216" y="3006854"/>
            <a:ext cx="138340" cy="138340"/>
          </a:xfrm>
          <a:prstGeom prst="ellipse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59"/>
          </a:p>
        </p:txBody>
      </p:sp>
      <p:pic>
        <p:nvPicPr>
          <p:cNvPr id="378" name="Рисунок 377">
            <a:extLst>
              <a:ext uri="{FF2B5EF4-FFF2-40B4-BE49-F238E27FC236}">
                <a16:creationId xmlns:a16="http://schemas.microsoft.com/office/drawing/2014/main" id="{BC67F850-8507-43E0-A7B9-518CA15E04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46792" y="3050991"/>
            <a:ext cx="49148" cy="54063"/>
          </a:xfrm>
          <a:prstGeom prst="rect">
            <a:avLst/>
          </a:prstGeom>
        </p:spPr>
      </p:pic>
      <p:sp>
        <p:nvSpPr>
          <p:cNvPr id="379" name="Полилиния: фигура 378">
            <a:extLst>
              <a:ext uri="{FF2B5EF4-FFF2-40B4-BE49-F238E27FC236}">
                <a16:creationId xmlns:a16="http://schemas.microsoft.com/office/drawing/2014/main" id="{638B5904-78CD-4970-B6BF-6F41E22BBDE7}"/>
              </a:ext>
            </a:extLst>
          </p:cNvPr>
          <p:cNvSpPr/>
          <p:nvPr/>
        </p:nvSpPr>
        <p:spPr>
          <a:xfrm>
            <a:off x="7711326" y="4425225"/>
            <a:ext cx="2192260" cy="253391"/>
          </a:xfrm>
          <a:custGeom>
            <a:avLst/>
            <a:gdLst>
              <a:gd name="connsiteX0" fmla="*/ 0 w 2719346"/>
              <a:gd name="connsiteY0" fmla="*/ 163238 h 314313"/>
              <a:gd name="connsiteX1" fmla="*/ 1765190 w 2719346"/>
              <a:gd name="connsiteY1" fmla="*/ 4212 h 314313"/>
              <a:gd name="connsiteX2" fmla="*/ 2719346 w 2719346"/>
              <a:gd name="connsiteY2" fmla="*/ 314313 h 3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9346" h="314313">
                <a:moveTo>
                  <a:pt x="0" y="163238"/>
                </a:moveTo>
                <a:cubicBezTo>
                  <a:pt x="655983" y="71135"/>
                  <a:pt x="1311966" y="-20967"/>
                  <a:pt x="1765190" y="4212"/>
                </a:cubicBezTo>
                <a:cubicBezTo>
                  <a:pt x="2218414" y="29391"/>
                  <a:pt x="2468880" y="171852"/>
                  <a:pt x="2719346" y="314313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89"/>
          </a:p>
        </p:txBody>
      </p:sp>
      <p:pic>
        <p:nvPicPr>
          <p:cNvPr id="380" name="Рисунок 379">
            <a:extLst>
              <a:ext uri="{FF2B5EF4-FFF2-40B4-BE49-F238E27FC236}">
                <a16:creationId xmlns:a16="http://schemas.microsoft.com/office/drawing/2014/main" id="{51E033AE-CADC-4B6E-9E60-EC42AD26BD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77065" y="4534735"/>
            <a:ext cx="49148" cy="54063"/>
          </a:xfrm>
          <a:prstGeom prst="rect">
            <a:avLst/>
          </a:prstGeom>
        </p:spPr>
      </p:pic>
      <p:pic>
        <p:nvPicPr>
          <p:cNvPr id="381" name="Рисунок 380">
            <a:extLst>
              <a:ext uri="{FF2B5EF4-FFF2-40B4-BE49-F238E27FC236}">
                <a16:creationId xmlns:a16="http://schemas.microsoft.com/office/drawing/2014/main" id="{1F6BE806-78E9-49A5-9AA7-8CA5533FB4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6346" y="4664006"/>
            <a:ext cx="36857" cy="40543"/>
          </a:xfrm>
          <a:prstGeom prst="rect">
            <a:avLst/>
          </a:prstGeom>
        </p:spPr>
      </p:pic>
      <p:sp>
        <p:nvSpPr>
          <p:cNvPr id="382" name="Textfeld 347">
            <a:extLst>
              <a:ext uri="{FF2B5EF4-FFF2-40B4-BE49-F238E27FC236}">
                <a16:creationId xmlns:a16="http://schemas.microsoft.com/office/drawing/2014/main" id="{3E728616-E911-4E2E-B388-24632AF0408C}"/>
              </a:ext>
            </a:extLst>
          </p:cNvPr>
          <p:cNvSpPr txBox="1"/>
          <p:nvPr/>
        </p:nvSpPr>
        <p:spPr>
          <a:xfrm>
            <a:off x="8096797" y="4876096"/>
            <a:ext cx="1319824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en-US" sz="913" dirty="0">
                <a:solidFill>
                  <a:srgbClr val="003B70"/>
                </a:solidFill>
              </a:rPr>
              <a:t>Ho Chi Minh</a:t>
            </a:r>
            <a:r>
              <a:rPr lang="de-DE" sz="913" dirty="0">
                <a:solidFill>
                  <a:srgbClr val="003B70"/>
                </a:solidFill>
              </a:rPr>
              <a:t> City 2</a:t>
            </a:r>
          </a:p>
        </p:txBody>
      </p:sp>
      <p:sp>
        <p:nvSpPr>
          <p:cNvPr id="383" name="Textfeld 152">
            <a:extLst>
              <a:ext uri="{FF2B5EF4-FFF2-40B4-BE49-F238E27FC236}">
                <a16:creationId xmlns:a16="http://schemas.microsoft.com/office/drawing/2014/main" id="{E984DA39-C8E7-4F23-B708-D75EDE2A6A54}"/>
              </a:ext>
            </a:extLst>
          </p:cNvPr>
          <p:cNvSpPr txBox="1"/>
          <p:nvPr/>
        </p:nvSpPr>
        <p:spPr>
          <a:xfrm>
            <a:off x="9040764" y="4216291"/>
            <a:ext cx="813408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Chengdu 5</a:t>
            </a:r>
          </a:p>
        </p:txBody>
      </p:sp>
      <p:sp>
        <p:nvSpPr>
          <p:cNvPr id="384" name="Textfeld 370">
            <a:extLst>
              <a:ext uri="{FF2B5EF4-FFF2-40B4-BE49-F238E27FC236}">
                <a16:creationId xmlns:a16="http://schemas.microsoft.com/office/drawing/2014/main" id="{FABEFF75-A204-4740-9E5D-761438B9FABC}"/>
              </a:ext>
            </a:extLst>
          </p:cNvPr>
          <p:cNvSpPr txBox="1"/>
          <p:nvPr/>
        </p:nvSpPr>
        <p:spPr>
          <a:xfrm>
            <a:off x="9315397" y="4511858"/>
            <a:ext cx="868965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en-US" sz="913" dirty="0">
                <a:solidFill>
                  <a:srgbClr val="003B70"/>
                </a:solidFill>
              </a:rPr>
              <a:t>Shenzhen </a:t>
            </a:r>
            <a:r>
              <a:rPr lang="de-DE" sz="913" dirty="0">
                <a:solidFill>
                  <a:srgbClr val="003B70"/>
                </a:solidFill>
              </a:rPr>
              <a:t>6</a:t>
            </a:r>
          </a:p>
        </p:txBody>
      </p:sp>
      <p:sp>
        <p:nvSpPr>
          <p:cNvPr id="385" name="Textfeld 361">
            <a:extLst>
              <a:ext uri="{FF2B5EF4-FFF2-40B4-BE49-F238E27FC236}">
                <a16:creationId xmlns:a16="http://schemas.microsoft.com/office/drawing/2014/main" id="{395CF2E0-3682-430B-B8C4-4A0F3C5A6EFC}"/>
              </a:ext>
            </a:extLst>
          </p:cNvPr>
          <p:cNvSpPr txBox="1"/>
          <p:nvPr/>
        </p:nvSpPr>
        <p:spPr>
          <a:xfrm>
            <a:off x="5989341" y="3195214"/>
            <a:ext cx="1016723" cy="257430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Budapest 2</a:t>
            </a:r>
          </a:p>
        </p:txBody>
      </p:sp>
      <p:sp>
        <p:nvSpPr>
          <p:cNvPr id="386" name="Textfeld 225">
            <a:extLst>
              <a:ext uri="{FF2B5EF4-FFF2-40B4-BE49-F238E27FC236}">
                <a16:creationId xmlns:a16="http://schemas.microsoft.com/office/drawing/2014/main" id="{5CC73B33-2CD3-4A41-963C-73ACC717A034}"/>
              </a:ext>
            </a:extLst>
          </p:cNvPr>
          <p:cNvSpPr txBox="1"/>
          <p:nvPr/>
        </p:nvSpPr>
        <p:spPr>
          <a:xfrm>
            <a:off x="5956527" y="3646364"/>
            <a:ext cx="922161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Milan 8</a:t>
            </a:r>
          </a:p>
        </p:txBody>
      </p:sp>
      <p:sp>
        <p:nvSpPr>
          <p:cNvPr id="387" name="Textfeld 330">
            <a:extLst>
              <a:ext uri="{FF2B5EF4-FFF2-40B4-BE49-F238E27FC236}">
                <a16:creationId xmlns:a16="http://schemas.microsoft.com/office/drawing/2014/main" id="{97402E32-9004-45A9-B836-5A900A54D6DE}"/>
              </a:ext>
            </a:extLst>
          </p:cNvPr>
          <p:cNvSpPr txBox="1"/>
          <p:nvPr/>
        </p:nvSpPr>
        <p:spPr>
          <a:xfrm>
            <a:off x="2869196" y="3887305"/>
            <a:ext cx="1041479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de-DE" sz="913" dirty="0">
                <a:solidFill>
                  <a:srgbClr val="003B70"/>
                </a:solidFill>
              </a:rPr>
              <a:t>Columbus 2</a:t>
            </a:r>
          </a:p>
        </p:txBody>
      </p:sp>
      <p:sp>
        <p:nvSpPr>
          <p:cNvPr id="388" name="Textfeld 359">
            <a:extLst>
              <a:ext uri="{FF2B5EF4-FFF2-40B4-BE49-F238E27FC236}">
                <a16:creationId xmlns:a16="http://schemas.microsoft.com/office/drawing/2014/main" id="{7AFBA680-825E-4447-8CAD-EFE61DFC4112}"/>
              </a:ext>
            </a:extLst>
          </p:cNvPr>
          <p:cNvSpPr txBox="1"/>
          <p:nvPr/>
        </p:nvSpPr>
        <p:spPr>
          <a:xfrm>
            <a:off x="9049107" y="3361173"/>
            <a:ext cx="938123" cy="193123"/>
          </a:xfrm>
          <a:prstGeom prst="rect">
            <a:avLst/>
          </a:prstGeom>
          <a:solidFill>
            <a:schemeClr val="bg1"/>
          </a:solidFill>
          <a:ln>
            <a:solidFill>
              <a:srgbClr val="003B70"/>
            </a:solidFill>
          </a:ln>
        </p:spPr>
        <p:txBody>
          <a:bodyPr wrap="square" lIns="52126" tIns="26063" rIns="52126" bIns="26063" rtlCol="0" anchor="ctr">
            <a:spAutoFit/>
          </a:bodyPr>
          <a:lstStyle/>
          <a:p>
            <a:pPr algn="ctr"/>
            <a:r>
              <a:rPr lang="en-US" sz="913" dirty="0">
                <a:solidFill>
                  <a:srgbClr val="003B70"/>
                </a:solidFill>
              </a:rPr>
              <a:t>Khabarovsk </a:t>
            </a:r>
            <a:r>
              <a:rPr lang="de-DE" sz="913" dirty="0">
                <a:solidFill>
                  <a:srgbClr val="003B7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3340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630E3B4A97EF49A5EBF7D8FD44B219" ma:contentTypeVersion="12" ma:contentTypeDescription="Create a new document." ma:contentTypeScope="" ma:versionID="efac53c45e710baa7f84ebedc0a4d507">
  <xsd:schema xmlns:xsd="http://www.w3.org/2001/XMLSchema" xmlns:xs="http://www.w3.org/2001/XMLSchema" xmlns:p="http://schemas.microsoft.com/office/2006/metadata/properties" xmlns:ns1="http://schemas.microsoft.com/sharepoint/v3" xmlns:ns2="d625661b-3b68-4894-99b5-881cdd014e6f" xmlns:ns3="11d49c54-440a-4c5d-b234-d12d513bcb08" targetNamespace="http://schemas.microsoft.com/office/2006/metadata/properties" ma:root="true" ma:fieldsID="447c5b5cba72e2f01060c71b95b62026" ns1:_="" ns2:_="" ns3:_="">
    <xsd:import namespace="http://schemas.microsoft.com/sharepoint/v3"/>
    <xsd:import namespace="d625661b-3b68-4894-99b5-881cdd014e6f"/>
    <xsd:import namespace="11d49c54-440a-4c5d-b234-d12d513bcb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5661b-3b68-4894-99b5-881cdd014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49c54-440a-4c5d-b234-d12d513bcb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CB8DA-AA8F-4C1A-BB8C-9B8D3688E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625661b-3b68-4894-99b5-881cdd014e6f"/>
    <ds:schemaRef ds:uri="11d49c54-440a-4c5d-b234-d12d513bcb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FA4116-DFA2-40C4-98BB-616CCA66A878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1d49c54-440a-4c5d-b234-d12d513bcb08"/>
    <ds:schemaRef ds:uri="http://www.w3.org/XML/1998/namespace"/>
    <ds:schemaRef ds:uri="d625661b-3b68-4894-99b5-881cdd014e6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F48A2BF-90C5-48D8-8615-E41391ED19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1799</Words>
  <Application>Microsoft Office PowerPoint</Application>
  <PresentationFormat>Широкоэкранный</PresentationFormat>
  <Paragraphs>288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MS PGothic</vt:lpstr>
      <vt:lpstr>宋体</vt:lpstr>
      <vt:lpstr>宋体</vt:lpstr>
      <vt:lpstr>Arial</vt:lpstr>
      <vt:lpstr>Calibri</vt:lpstr>
      <vt:lpstr>Calibri Light</vt:lpstr>
      <vt:lpstr>Franklin Gothic Book</vt:lpstr>
      <vt:lpstr>Franklin Gothic Medium</vt:lpstr>
      <vt:lpstr>Tahoma</vt:lpstr>
      <vt:lpstr>Times New Roman</vt:lpstr>
      <vt:lpstr>Wingdings</vt:lpstr>
      <vt:lpstr>Office-Design</vt:lpstr>
      <vt:lpstr>Авиакомпания ЭйрБриджКарго</vt:lpstr>
      <vt:lpstr>Презентация PowerPoint</vt:lpstr>
      <vt:lpstr>Презентация PowerPoint</vt:lpstr>
      <vt:lpstr>Концепция Грузового Супермаркета ГрК Волга-Днепр</vt:lpstr>
      <vt:lpstr>Наш Уникальный Парк</vt:lpstr>
      <vt:lpstr>Наш Уникальный Парк</vt:lpstr>
      <vt:lpstr>Наш флот </vt:lpstr>
      <vt:lpstr>Презентация PowerPoint</vt:lpstr>
      <vt:lpstr>Презентация PowerPoint</vt:lpstr>
      <vt:lpstr>Динамичное развитие АВС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Ein Microsoft Office-Anwender</dc:creator>
  <cp:lastModifiedBy>Грачева Анна Михайловна</cp:lastModifiedBy>
  <cp:revision>139</cp:revision>
  <cp:lastPrinted>2019-03-25T11:46:33Z</cp:lastPrinted>
  <dcterms:created xsi:type="dcterms:W3CDTF">2019-02-12T12:25:29Z</dcterms:created>
  <dcterms:modified xsi:type="dcterms:W3CDTF">2020-02-19T10:14:41Z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0x0101009E630E3B4A97EF49A5EBF7D8FD44B219</vt:lpwstr>
  </property>
</Properties>
</file>